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handoutMasterIdLst>
    <p:handoutMasterId r:id="rId64"/>
  </p:handoutMasterIdLst>
  <p:sldIdLst>
    <p:sldId id="653" r:id="rId2"/>
    <p:sldId id="611" r:id="rId3"/>
    <p:sldId id="612" r:id="rId4"/>
    <p:sldId id="613" r:id="rId5"/>
    <p:sldId id="655" r:id="rId6"/>
    <p:sldId id="614" r:id="rId7"/>
    <p:sldId id="656" r:id="rId8"/>
    <p:sldId id="615" r:id="rId9"/>
    <p:sldId id="657" r:id="rId10"/>
    <p:sldId id="616" r:id="rId11"/>
    <p:sldId id="617" r:id="rId12"/>
    <p:sldId id="628" r:id="rId13"/>
    <p:sldId id="619" r:id="rId14"/>
    <p:sldId id="658" r:id="rId15"/>
    <p:sldId id="620" r:id="rId16"/>
    <p:sldId id="659" r:id="rId17"/>
    <p:sldId id="621" r:id="rId18"/>
    <p:sldId id="660" r:id="rId19"/>
    <p:sldId id="622" r:id="rId20"/>
    <p:sldId id="661" r:id="rId21"/>
    <p:sldId id="623" r:id="rId22"/>
    <p:sldId id="624" r:id="rId23"/>
    <p:sldId id="662" r:id="rId24"/>
    <p:sldId id="625" r:id="rId25"/>
    <p:sldId id="663" r:id="rId26"/>
    <p:sldId id="626" r:id="rId27"/>
    <p:sldId id="627" r:id="rId28"/>
    <p:sldId id="664" r:id="rId29"/>
    <p:sldId id="667" r:id="rId30"/>
    <p:sldId id="666" r:id="rId31"/>
    <p:sldId id="665" r:id="rId32"/>
    <p:sldId id="669" r:id="rId33"/>
    <p:sldId id="670" r:id="rId34"/>
    <p:sldId id="668" r:id="rId35"/>
    <p:sldId id="671" r:id="rId36"/>
    <p:sldId id="654" r:id="rId37"/>
    <p:sldId id="632" r:id="rId38"/>
    <p:sldId id="633" r:id="rId39"/>
    <p:sldId id="672" r:id="rId40"/>
    <p:sldId id="634" r:id="rId41"/>
    <p:sldId id="635" r:id="rId42"/>
    <p:sldId id="636" r:id="rId43"/>
    <p:sldId id="637" r:id="rId44"/>
    <p:sldId id="638" r:id="rId45"/>
    <p:sldId id="673" r:id="rId46"/>
    <p:sldId id="639" r:id="rId47"/>
    <p:sldId id="640" r:id="rId48"/>
    <p:sldId id="641" r:id="rId49"/>
    <p:sldId id="642" r:id="rId50"/>
    <p:sldId id="645" r:id="rId51"/>
    <p:sldId id="646" r:id="rId52"/>
    <p:sldId id="647" r:id="rId53"/>
    <p:sldId id="648" r:id="rId54"/>
    <p:sldId id="674" r:id="rId55"/>
    <p:sldId id="675" r:id="rId56"/>
    <p:sldId id="676" r:id="rId57"/>
    <p:sldId id="677" r:id="rId58"/>
    <p:sldId id="678" r:id="rId59"/>
    <p:sldId id="679" r:id="rId60"/>
    <p:sldId id="681" r:id="rId61"/>
    <p:sldId id="680" r:id="rId62"/>
  </p:sldIdLst>
  <p:sldSz cx="21607463" cy="12152313"/>
  <p:notesSz cx="6858000" cy="9144000"/>
  <p:defaultTextStyle>
    <a:defPPr>
      <a:defRPr lang="fr-FR"/>
    </a:defPPr>
    <a:lvl1pPr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1pPr>
    <a:lvl2pPr marL="1079500" indent="-6223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2pPr>
    <a:lvl3pPr marL="2159000" indent="-12446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3pPr>
    <a:lvl4pPr marL="3240088" indent="-18684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4pPr>
    <a:lvl5pPr marL="4319588" indent="-24907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5pPr>
    <a:lvl6pPr marL="2286000" algn="l" defTabSz="914400" rtl="0" eaLnBrk="1" latinLnBrk="0" hangingPunct="1">
      <a:defRPr sz="5700" kern="1200">
        <a:solidFill>
          <a:schemeClr val="tx1"/>
        </a:solidFill>
        <a:latin typeface="Arial" charset="0"/>
        <a:ea typeface="ＭＳ Ｐゴシック" pitchFamily="34" charset="-128"/>
        <a:cs typeface="+mn-cs"/>
      </a:defRPr>
    </a:lvl6pPr>
    <a:lvl7pPr marL="2743200" algn="l" defTabSz="914400" rtl="0" eaLnBrk="1" latinLnBrk="0" hangingPunct="1">
      <a:defRPr sz="5700" kern="1200">
        <a:solidFill>
          <a:schemeClr val="tx1"/>
        </a:solidFill>
        <a:latin typeface="Arial" charset="0"/>
        <a:ea typeface="ＭＳ Ｐゴシック" pitchFamily="34" charset="-128"/>
        <a:cs typeface="+mn-cs"/>
      </a:defRPr>
    </a:lvl7pPr>
    <a:lvl8pPr marL="3200400" algn="l" defTabSz="914400" rtl="0" eaLnBrk="1" latinLnBrk="0" hangingPunct="1">
      <a:defRPr sz="5700" kern="1200">
        <a:solidFill>
          <a:schemeClr val="tx1"/>
        </a:solidFill>
        <a:latin typeface="Arial" charset="0"/>
        <a:ea typeface="ＭＳ Ｐゴシック" pitchFamily="34" charset="-128"/>
        <a:cs typeface="+mn-cs"/>
      </a:defRPr>
    </a:lvl8pPr>
    <a:lvl9pPr marL="3657600" algn="l" defTabSz="914400" rtl="0" eaLnBrk="1" latinLnBrk="0" hangingPunct="1">
      <a:defRPr sz="57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3828">
          <p15:clr>
            <a:srgbClr val="A4A3A4"/>
          </p15:clr>
        </p15:guide>
        <p15:guide id="2" pos="680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D4F7"/>
    <a:srgbClr val="0076FF"/>
    <a:srgbClr val="3550FE"/>
    <a:srgbClr val="C30000"/>
    <a:srgbClr val="29ABE2"/>
    <a:srgbClr val="0049FF"/>
    <a:srgbClr val="E346FF"/>
    <a:srgbClr val="AE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3" autoAdjust="0"/>
    <p:restoredTop sz="78229" autoAdjust="0"/>
  </p:normalViewPr>
  <p:slideViewPr>
    <p:cSldViewPr snapToGrid="0" snapToObjects="1">
      <p:cViewPr varScale="1">
        <p:scale>
          <a:sx n="39" d="100"/>
          <a:sy n="39" d="100"/>
        </p:scale>
        <p:origin x="1273" y="63"/>
      </p:cViewPr>
      <p:guideLst>
        <p:guide orient="horz" pos="3828"/>
        <p:guide pos="680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napToGrid="0" snapToObjects="1">
      <p:cViewPr varScale="1">
        <p:scale>
          <a:sx n="117" d="100"/>
          <a:sy n="117" d="100"/>
        </p:scale>
        <p:origin x="-454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2.wmf"/><Relationship Id="rId7" Type="http://schemas.openxmlformats.org/officeDocument/2006/relationships/image" Target="../media/image48.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52.wmf"/><Relationship Id="rId5" Type="http://schemas.openxmlformats.org/officeDocument/2006/relationships/image" Target="../media/image46.wmf"/><Relationship Id="rId4" Type="http://schemas.openxmlformats.org/officeDocument/2006/relationships/image" Target="../media/image45.wmf"/><Relationship Id="rId9"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12.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3.wmf"/><Relationship Id="rId1" Type="http://schemas.openxmlformats.org/officeDocument/2006/relationships/image" Target="../media/image46.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 Id="rId9"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2.wmf"/><Relationship Id="rId7" Type="http://schemas.openxmlformats.org/officeDocument/2006/relationships/image" Target="../media/image6.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83.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2.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3.wmf"/><Relationship Id="rId5" Type="http://schemas.openxmlformats.org/officeDocument/2006/relationships/image" Target="../media/image100.wmf"/><Relationship Id="rId4" Type="http://schemas.openxmlformats.org/officeDocument/2006/relationships/image" Target="../media/image9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wmf"/><Relationship Id="rId1" Type="http://schemas.openxmlformats.org/officeDocument/2006/relationships/image" Target="../media/image3.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image" Target="../media/image111.wmf"/><Relationship Id="rId7" Type="http://schemas.openxmlformats.org/officeDocument/2006/relationships/image" Target="../media/image83.wmf"/><Relationship Id="rId2" Type="http://schemas.openxmlformats.org/officeDocument/2006/relationships/image" Target="../media/image37.wmf"/><Relationship Id="rId1" Type="http://schemas.openxmlformats.org/officeDocument/2006/relationships/image" Target="../media/image3.wmf"/><Relationship Id="rId6" Type="http://schemas.openxmlformats.org/officeDocument/2006/relationships/image" Target="../media/image82.wmf"/><Relationship Id="rId5" Type="http://schemas.openxmlformats.org/officeDocument/2006/relationships/image" Target="../media/image36.wmf"/><Relationship Id="rId10" Type="http://schemas.openxmlformats.org/officeDocument/2006/relationships/image" Target="../media/image105.wmf"/><Relationship Id="rId4" Type="http://schemas.openxmlformats.org/officeDocument/2006/relationships/image" Target="../media/image112.wmf"/><Relationship Id="rId9" Type="http://schemas.openxmlformats.org/officeDocument/2006/relationships/image" Target="../media/image5.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image" Target="../media/image115.wmf"/><Relationship Id="rId7" Type="http://schemas.openxmlformats.org/officeDocument/2006/relationships/image" Target="../media/image119.wmf"/><Relationship Id="rId12" Type="http://schemas.openxmlformats.org/officeDocument/2006/relationships/image" Target="../media/image124.wmf"/><Relationship Id="rId2" Type="http://schemas.openxmlformats.org/officeDocument/2006/relationships/image" Target="../media/image114.wmf"/><Relationship Id="rId1" Type="http://schemas.openxmlformats.org/officeDocument/2006/relationships/image" Target="../media/image3.wmf"/><Relationship Id="rId6" Type="http://schemas.openxmlformats.org/officeDocument/2006/relationships/image" Target="../media/image118.wmf"/><Relationship Id="rId11" Type="http://schemas.openxmlformats.org/officeDocument/2006/relationships/image" Target="../media/image123.wmf"/><Relationship Id="rId5" Type="http://schemas.openxmlformats.org/officeDocument/2006/relationships/image" Target="../media/image117.wmf"/><Relationship Id="rId10" Type="http://schemas.openxmlformats.org/officeDocument/2006/relationships/image" Target="../media/image122.wmf"/><Relationship Id="rId4" Type="http://schemas.openxmlformats.org/officeDocument/2006/relationships/image" Target="../media/image116.wmf"/><Relationship Id="rId9" Type="http://schemas.openxmlformats.org/officeDocument/2006/relationships/image" Target="../media/image12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8.wmf"/><Relationship Id="rId1" Type="http://schemas.openxmlformats.org/officeDocument/2006/relationships/image" Target="../media/image114.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8.wmf"/><Relationship Id="rId2" Type="http://schemas.openxmlformats.org/officeDocument/2006/relationships/image" Target="../media/image9.wmf"/><Relationship Id="rId1" Type="http://schemas.openxmlformats.org/officeDocument/2006/relationships/image" Target="../media/image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3.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9.wmf"/><Relationship Id="rId1" Type="http://schemas.openxmlformats.org/officeDocument/2006/relationships/image" Target="../media/image3.wmf"/><Relationship Id="rId4"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14.wmf"/><Relationship Id="rId1" Type="http://schemas.openxmlformats.org/officeDocument/2006/relationships/image" Target="../media/image24.wmf"/><Relationship Id="rId4"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0.wmf"/><Relationship Id="rId1" Type="http://schemas.openxmlformats.org/officeDocument/2006/relationships/image" Target="../media/image2.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5.wmf"/><Relationship Id="rId7" Type="http://schemas.openxmlformats.org/officeDocument/2006/relationships/image" Target="../media/image37.wmf"/><Relationship Id="rId12" Type="http://schemas.openxmlformats.org/officeDocument/2006/relationships/image" Target="../media/image41.wmf"/><Relationship Id="rId2" Type="http://schemas.openxmlformats.org/officeDocument/2006/relationships/image" Target="../media/image34.wmf"/><Relationship Id="rId1" Type="http://schemas.openxmlformats.org/officeDocument/2006/relationships/image" Target="../media/image3.wmf"/><Relationship Id="rId6" Type="http://schemas.openxmlformats.org/officeDocument/2006/relationships/image" Target="../media/image10.wmf"/><Relationship Id="rId11" Type="http://schemas.openxmlformats.org/officeDocument/2006/relationships/image" Target="../media/image11.wmf"/><Relationship Id="rId5" Type="http://schemas.openxmlformats.org/officeDocument/2006/relationships/image" Target="../media/image9.wmf"/><Relationship Id="rId10" Type="http://schemas.openxmlformats.org/officeDocument/2006/relationships/image" Target="../media/image40.wmf"/><Relationship Id="rId4" Type="http://schemas.openxmlformats.org/officeDocument/2006/relationships/image" Target="../media/image36.wmf"/><Relationship Id="rId9"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2.wmf"/><Relationship Id="rId7" Type="http://schemas.openxmlformats.org/officeDocument/2006/relationships/image" Target="../media/image48.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 Id="rId9"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05ED38CE-B7FF-41BF-9500-CEA2940B906C}" type="datetimeFigureOut">
              <a:rPr lang="fr-FR"/>
              <a:pPr>
                <a:defRPr/>
              </a:pPr>
              <a:t>18/10/2019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6963DFED-6B98-4188-846F-160B8DB02AAE}" type="slidenum">
              <a:rPr lang="fr-FR"/>
              <a:pPr>
                <a:defRPr/>
              </a:pPr>
              <a:t>‹#›</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93CAAF0B-5226-4044-84AE-4C4A53D6F843}" type="datetimeFigureOut">
              <a:rPr lang="fr-FR"/>
              <a:pPr>
                <a:defRPr/>
              </a:pPr>
              <a:t>18/10/2019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CH" noProof="0"/>
              <a:t>Cliquez pour modifier les styles du texte du masque</a:t>
            </a:r>
          </a:p>
          <a:p>
            <a:pPr lvl="1"/>
            <a:r>
              <a:rPr lang="fr-CH" noProof="0"/>
              <a:t>Deuxième niveau</a:t>
            </a:r>
          </a:p>
          <a:p>
            <a:pPr lvl="2"/>
            <a:r>
              <a:rPr lang="fr-CH" noProof="0"/>
              <a:t>Troisième niveau</a:t>
            </a:r>
          </a:p>
          <a:p>
            <a:pPr lvl="3"/>
            <a:r>
              <a:rPr lang="fr-CH" noProof="0"/>
              <a:t>Quatrième niveau</a:t>
            </a:r>
          </a:p>
          <a:p>
            <a:pPr lvl="4"/>
            <a:r>
              <a:rPr lang="fr-CH" noProof="0"/>
              <a:t>Cinquième niveau</a:t>
            </a:r>
            <a:endParaRPr lang="fr-FR" noProof="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2A590E4C-ABD9-406D-9257-D1132C217B21}"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defTabSz="1079500" rtl="0" eaLnBrk="0" fontAlgn="base" hangingPunct="0">
      <a:spcBef>
        <a:spcPct val="30000"/>
      </a:spcBef>
      <a:spcAft>
        <a:spcPct val="0"/>
      </a:spcAft>
      <a:defRPr sz="2800" kern="1200">
        <a:solidFill>
          <a:schemeClr val="tx1"/>
        </a:solidFill>
        <a:latin typeface="+mn-lt"/>
        <a:ea typeface="ＭＳ Ｐゴシック" charset="0"/>
        <a:cs typeface="ＭＳ Ｐゴシック" charset="0"/>
      </a:defRPr>
    </a:lvl1pPr>
    <a:lvl2pPr marL="10795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2pPr>
    <a:lvl3pPr marL="21590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3pPr>
    <a:lvl4pPr marL="32400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4pPr>
    <a:lvl5pPr marL="43195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5pPr>
    <a:lvl6pPr marL="5401361" algn="l" defTabSz="1080272" rtl="0" eaLnBrk="1" latinLnBrk="0" hangingPunct="1">
      <a:defRPr sz="2800" kern="1200">
        <a:solidFill>
          <a:schemeClr val="tx1"/>
        </a:solidFill>
        <a:latin typeface="+mn-lt"/>
        <a:ea typeface="+mn-ea"/>
        <a:cs typeface="+mn-cs"/>
      </a:defRPr>
    </a:lvl6pPr>
    <a:lvl7pPr marL="6481633" algn="l" defTabSz="1080272" rtl="0" eaLnBrk="1" latinLnBrk="0" hangingPunct="1">
      <a:defRPr sz="2800" kern="1200">
        <a:solidFill>
          <a:schemeClr val="tx1"/>
        </a:solidFill>
        <a:latin typeface="+mn-lt"/>
        <a:ea typeface="+mn-ea"/>
        <a:cs typeface="+mn-cs"/>
      </a:defRPr>
    </a:lvl7pPr>
    <a:lvl8pPr marL="7561905" algn="l" defTabSz="1080272" rtl="0" eaLnBrk="1" latinLnBrk="0" hangingPunct="1">
      <a:defRPr sz="2800" kern="1200">
        <a:solidFill>
          <a:schemeClr val="tx1"/>
        </a:solidFill>
        <a:latin typeface="+mn-lt"/>
        <a:ea typeface="+mn-ea"/>
        <a:cs typeface="+mn-cs"/>
      </a:defRPr>
    </a:lvl8pPr>
    <a:lvl9pPr marL="8642177" algn="l" defTabSz="1080272" rtl="0" eaLnBrk="1" latinLnBrk="0" hangingPunct="1">
      <a:defRPr sz="2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a:t>
            </a:fld>
            <a:endParaRPr lang="fr-FR">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12</a:t>
            </a:fld>
            <a:endParaRPr lang="fr-FR">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8E957AF-5FF6-48F0-94DE-C2295F718389}" type="slidenum">
              <a:rPr lang="en-US" smtClean="0"/>
              <a:pPr/>
              <a:t>13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FA60DA9-EC97-4C11-8B98-4EE40C90E17C}" type="slidenum">
              <a:rPr lang="en-US" smtClean="0"/>
              <a:pPr/>
              <a:t>15</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neuron has to survive from t-hat to t without firing again. But then it actually has to fire at time t.</a:t>
            </a:r>
          </a:p>
          <a:p>
            <a:endParaRPr lang="en-US" altLang="zh-CN" dirty="0"/>
          </a:p>
          <a:p>
            <a:r>
              <a:rPr lang="zh-CN" altLang="en-US" dirty="0"/>
              <a:t>对于</a:t>
            </a:r>
            <a:r>
              <a:rPr lang="en-US" altLang="zh-CN" dirty="0"/>
              <a:t>ISI</a:t>
            </a:r>
            <a:r>
              <a:rPr lang="zh-CN" altLang="en-US" dirty="0"/>
              <a:t>分布，前面应该没什么概率</a:t>
            </a:r>
            <a:r>
              <a:rPr lang="en-US" altLang="zh-CN" dirty="0"/>
              <a:t>firing</a:t>
            </a:r>
            <a:r>
              <a:rPr lang="zh-CN" altLang="en-US" dirty="0"/>
              <a:t>，所以很小；后面因为很大的概率已经</a:t>
            </a:r>
            <a:r>
              <a:rPr lang="en-US" altLang="zh-CN" dirty="0"/>
              <a:t>firing</a:t>
            </a:r>
            <a:r>
              <a:rPr lang="zh-CN" altLang="en-US" dirty="0"/>
              <a:t>了，所以也很小。</a:t>
            </a: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16</a:t>
            </a:fld>
            <a:endParaRPr lang="fr-FR"/>
          </a:p>
        </p:txBody>
      </p:sp>
    </p:spTree>
    <p:extLst>
      <p:ext uri="{BB962C8B-B14F-4D97-AF65-F5344CB8AC3E}">
        <p14:creationId xmlns:p14="http://schemas.microsoft.com/office/powerpoint/2010/main" val="242729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FA60DA9-EC97-4C11-8B98-4EE40C90E17C}" type="slidenum">
              <a:rPr lang="en-US" smtClean="0"/>
              <a:pPr/>
              <a:t>17</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fr-F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t>In order to get to the interval distribution, I take the survivor function part, and then I multiply with the momentary escape rate.</a:t>
            </a:r>
            <a:endParaRPr lang="fr-FR" altLang="zh-CN" dirty="0"/>
          </a:p>
          <a:p>
            <a:endParaRPr lang="en-US" altLang="zh-CN" dirty="0"/>
          </a:p>
          <a:p>
            <a:r>
              <a:rPr lang="en-US" altLang="zh-CN" dirty="0"/>
              <a:t>We give some time-dependent,</a:t>
            </a:r>
            <a:r>
              <a:rPr lang="zh-CN" altLang="en-US" dirty="0"/>
              <a:t> </a:t>
            </a:r>
            <a:r>
              <a:rPr lang="en-US" altLang="zh-CN" dirty="0"/>
              <a:t>fluctuating, deterministic, known signal input. And in the presence of input, I can calculate the probability density that the next spike occurs at</a:t>
            </a:r>
          </a:p>
          <a:p>
            <a:r>
              <a:rPr lang="en-US" altLang="zh-CN" dirty="0"/>
              <a:t>t, given I know the last firing time was at t-hat.</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18</a:t>
            </a:fld>
            <a:endParaRPr lang="fr-FR"/>
          </a:p>
        </p:txBody>
      </p:sp>
    </p:spTree>
    <p:extLst>
      <p:ext uri="{BB962C8B-B14F-4D97-AF65-F5344CB8AC3E}">
        <p14:creationId xmlns:p14="http://schemas.microsoft.com/office/powerpoint/2010/main" val="3879838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9B346C14-F558-4C27-8909-72BFABE8AFDA}" type="slidenum">
              <a:rPr lang="en-US" smtClean="0"/>
              <a:pPr/>
              <a:t>19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a:t>
            </a:r>
            <a:r>
              <a:rPr lang="en-US" altLang="zh-CN" dirty="0"/>
              <a:t>input</a:t>
            </a:r>
            <a:r>
              <a:rPr lang="zh-CN" altLang="en-US" dirty="0"/>
              <a:t>是常数，所以一切函数都是时间（到达峰值的时间）的函数</a:t>
            </a:r>
            <a:endParaRPr lang="en-US" altLang="zh-CN" dirty="0"/>
          </a:p>
          <a:p>
            <a:endParaRPr lang="en-US" altLang="zh-CN" dirty="0"/>
          </a:p>
          <a:p>
            <a:r>
              <a:rPr lang="en-US" altLang="zh-CN" dirty="0"/>
              <a:t>This situation of constant input where the escape rate just depends on t minus t-hat is called renewal theory. For the case of renewal theory, the stochastic intensity is also called</a:t>
            </a:r>
          </a:p>
          <a:p>
            <a:r>
              <a:rPr lang="en-US" altLang="zh-CN" dirty="0"/>
              <a:t>the hazard.</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20</a:t>
            </a:fld>
            <a:endParaRPr lang="fr-FR"/>
          </a:p>
        </p:txBody>
      </p:sp>
    </p:spTree>
    <p:extLst>
      <p:ext uri="{BB962C8B-B14F-4D97-AF65-F5344CB8AC3E}">
        <p14:creationId xmlns:p14="http://schemas.microsoft.com/office/powerpoint/2010/main" val="2022421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9B346C14-F558-4C27-8909-72BFABE8AFDA}" type="slidenum">
              <a:rPr lang="en-US" smtClean="0"/>
              <a:pPr/>
              <a:t>21</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t>In this case, I have an input dependent survivor function. </a:t>
            </a:r>
            <a:endParaRPr lang="zh-CN" altLang="en-US" dirty="0"/>
          </a:p>
          <a:p>
            <a:endParaRPr lang="fr-F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9B346C14-F558-4C27-8909-72BFABE8AFDA}" type="slidenum">
              <a:rPr lang="en-US" smtClean="0"/>
              <a:pPr/>
              <a:t>22</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8E957AF-5FF6-48F0-94DE-C2295F718389}" type="slidenum">
              <a:rPr lang="en-US" smtClean="0"/>
              <a:pPr/>
              <a:t>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8E957AF-5FF6-48F0-94DE-C2295F718389}" type="slidenum">
              <a:rPr lang="en-US" smtClean="0"/>
              <a:pPr/>
              <a:t>24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26</a:t>
            </a:fld>
            <a:endParaRPr lang="fr-FR">
              <a:cs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48F0175-E492-4BB5-8BFF-12A555CFF9AA}" type="slidenum">
              <a:rPr lang="en-US" smtClean="0"/>
              <a:pPr/>
              <a:t>27</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happens if I make this bin size, delta T, smaller and smaller?</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31</a:t>
            </a:fld>
            <a:endParaRPr lang="fr-FR"/>
          </a:p>
        </p:txBody>
      </p:sp>
    </p:spTree>
    <p:extLst>
      <p:ext uri="{BB962C8B-B14F-4D97-AF65-F5344CB8AC3E}">
        <p14:creationId xmlns:p14="http://schemas.microsoft.com/office/powerpoint/2010/main" val="1090542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32</a:t>
            </a:fld>
            <a:endParaRPr lang="fr-FR"/>
          </a:p>
        </p:txBody>
      </p:sp>
    </p:spTree>
    <p:extLst>
      <p:ext uri="{BB962C8B-B14F-4D97-AF65-F5344CB8AC3E}">
        <p14:creationId xmlns:p14="http://schemas.microsoft.com/office/powerpoint/2010/main" val="431903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36</a:t>
            </a:fld>
            <a:endParaRPr lang="fr-FR">
              <a:cs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CF26A97D-7EC3-474F-B963-89E03C9ECB00}" type="slidenum">
              <a:rPr lang="en-US" smtClean="0"/>
              <a:pPr/>
              <a:t>37</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dirty="0"/>
              <a:t>Escape rate: the instantaneous rate that the neuron may fire despite the fact that the deterministic trajectory has not yet reached a threshold.</a:t>
            </a:r>
          </a:p>
          <a:p>
            <a:r>
              <a:rPr lang="en-US" dirty="0"/>
              <a:t>Stochastic spike arrivals: there's an input current which has a deterministic part which gives rise to the red trajectory here. But then, because of additional noise that represent stochastic spike arrivals, there would be a real trajectory which is slightly different, which fluctuates around the reference trajectory. And in each trial, the actual trajectory is slightly different. So this actual trajectory stays in some neighborhood of the reference trajectory.</a:t>
            </a:r>
            <a:endParaRPr lang="fr-F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B0D38421-67C0-4794-81BB-F5DF9CF3FBBF}" type="slidenum">
              <a:rPr lang="en-US" smtClean="0"/>
              <a:pPr/>
              <a:t>38</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DEFA7E6-8D0C-4BC6-8933-D70FAF5B540D}" type="slidenum">
              <a:rPr lang="en-US" smtClean="0"/>
              <a:pPr/>
              <a:t>40</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912317" y="4343704"/>
            <a:ext cx="5033367" cy="4113892"/>
          </a:xfrm>
          <a:noFill/>
          <a:ln/>
        </p:spPr>
        <p:txBody>
          <a:bodyPr/>
          <a:lstStyle/>
          <a:p>
            <a:r>
              <a:rPr lang="en-US" dirty="0"/>
              <a:t>And a differential equation with a deterministic part plus this white noise input is called the Langevin equation.</a:t>
            </a:r>
          </a:p>
          <a:p>
            <a:r>
              <a:rPr lang="en-US" dirty="0"/>
              <a:t>The specific linear differential equation with this noisy input is called the </a:t>
            </a:r>
            <a:r>
              <a:rPr lang="en-US" dirty="0" err="1"/>
              <a:t>Omstein</a:t>
            </a:r>
            <a:r>
              <a:rPr lang="en-US" dirty="0"/>
              <a:t> </a:t>
            </a:r>
            <a:r>
              <a:rPr lang="en-US" dirty="0" err="1"/>
              <a:t>Uhlenbeck</a:t>
            </a:r>
            <a:r>
              <a:rPr lang="en-US" dirty="0"/>
              <a:t> process. Now normally in this </a:t>
            </a:r>
            <a:r>
              <a:rPr lang="en-US" dirty="0" err="1"/>
              <a:t>Omstein</a:t>
            </a:r>
            <a:r>
              <a:rPr lang="en-US" dirty="0"/>
              <a:t> </a:t>
            </a:r>
            <a:r>
              <a:rPr lang="en-US" dirty="0" err="1"/>
              <a:t>Uhlenbeck</a:t>
            </a:r>
            <a:r>
              <a:rPr lang="en-US" dirty="0"/>
              <a:t> process we don't have a threshold.</a:t>
            </a:r>
            <a:endParaRPr lang="fr-F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9DCC547-38F5-4D81-8841-48457411F529}" type="slidenum">
              <a:rPr lang="en-US" smtClean="0"/>
              <a:pPr/>
              <a:t>41</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E638891B-81C1-4961-A2C4-4C3B61F4CFEB}" type="slidenum">
              <a:rPr lang="en-US" smtClean="0"/>
              <a:pPr/>
              <a:t>3</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9DCC547-38F5-4D81-8841-48457411F529}" type="slidenum">
              <a:rPr lang="en-US" smtClean="0"/>
              <a:pPr/>
              <a:t>42</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dirty="0"/>
              <a:t>And this variance is small at the beginning. In fact, it's 0 at time 0 because all trajectories start at the same value. And then it blows up slightly.</a:t>
            </a:r>
          </a:p>
          <a:p>
            <a:r>
              <a:rPr lang="en-US" dirty="0"/>
              <a:t>The standard deviation does not increase infinitely. It saturates at some final value.</a:t>
            </a:r>
          </a:p>
          <a:p>
            <a:endParaRPr lang="fr-F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48019D3-9E02-4F08-9A90-260D07906056}" type="slidenum">
              <a:rPr lang="en-US" smtClean="0"/>
              <a:pPr/>
              <a:t>43</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48019D3-9E02-4F08-9A90-260D07906056}" type="slidenum">
              <a:rPr lang="en-US" smtClean="0"/>
              <a:pPr/>
              <a:t>44</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9CD51EA7-B37F-49DF-9426-9E5B64ACD4D9}" type="slidenum">
              <a:rPr lang="en-US" smtClean="0"/>
              <a:pPr/>
              <a:t>46</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dirty="0"/>
              <a:t>It cannot be Gaussian. At the threshold, the density for white noise input is always 0.</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1EA35A4-06AC-4BFA-916A-30AA60AC5CCB}" type="slidenum">
              <a:rPr lang="en-US" smtClean="0"/>
              <a:pPr/>
              <a:t>47</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altLang="zh-CN" sz="2800" b="0" i="0" kern="1200" dirty="0">
                <a:solidFill>
                  <a:schemeClr val="tx1"/>
                </a:solidFill>
                <a:effectLst/>
                <a:latin typeface="+mn-lt"/>
                <a:ea typeface="ＭＳ Ｐゴシック" charset="0"/>
                <a:cs typeface="ＭＳ Ｐゴシック" charset="0"/>
              </a:rPr>
              <a:t>non-Gaussian vs trimmed Gaussian</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CF26A97D-7EC3-474F-B963-89E03C9ECB00}" type="slidenum">
              <a:rPr lang="en-US" smtClean="0"/>
              <a:pPr/>
              <a:t>48</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dirty="0"/>
              <a:t>And the mean firing rate is just 1 over the mean interval.</a:t>
            </a:r>
            <a:endParaRPr lang="fr-F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8E957AF-5FF6-48F0-94DE-C2295F718389}" type="slidenum">
              <a:rPr lang="en-US" smtClean="0"/>
              <a:pPr/>
              <a:t>49</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2317" y="4343704"/>
            <a:ext cx="5033367" cy="4113892"/>
          </a:xfrm>
          <a:noFill/>
          <a:ln/>
        </p:spPr>
        <p:txBody>
          <a:bodyPr/>
          <a:lstStyle/>
          <a:p>
            <a:r>
              <a:rPr lang="en-US" dirty="0"/>
              <a:t>For diffusive noise, we are able to calculate the distribution of membrane potential. We are able to calculate the mean inter-spike interval for constant input, but the time-dependent case is difficult.</a:t>
            </a:r>
          </a:p>
          <a:p>
            <a:r>
              <a:rPr lang="en-US" dirty="0"/>
              <a:t>The advantage of an escape noise formulation is that we have access to the time-dependent interval distribution. </a:t>
            </a:r>
          </a:p>
          <a:p>
            <a:r>
              <a:rPr lang="en-US" dirty="0"/>
              <a:t>Now the question arises whether the diffusive noise model </a:t>
            </a:r>
            <a:r>
              <a:rPr lang="en-US"/>
              <a:t>can be approximated </a:t>
            </a:r>
            <a:r>
              <a:rPr lang="en-US" dirty="0"/>
              <a:t>by an escape noise model.</a:t>
            </a:r>
            <a:endParaRPr lang="fr-F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134B155B-F8F2-445F-8558-07BD7DE15F4D}" type="slidenum">
              <a:rPr lang="en-US" smtClean="0"/>
              <a:pPr/>
              <a:t>50</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B3DBE0CC-88AD-4F38-8DA3-B43F9BD4D080}" type="slidenum">
              <a:rPr lang="en-US" smtClean="0"/>
              <a:pPr/>
              <a:t>51</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8E957AF-5FF6-48F0-94DE-C2295F718389}" type="slidenum">
              <a:rPr lang="en-US" smtClean="0"/>
              <a:pPr/>
              <a:t>52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2317" y="4343704"/>
            <a:ext cx="5033367" cy="4113892"/>
          </a:xfrm>
          <a:noFill/>
          <a:ln/>
        </p:spPr>
        <p:txBody>
          <a:bodyP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FA60DA9-EC97-4C11-8B98-4EE40C90E17C}" type="slidenum">
              <a:rPr lang="en-US" smtClean="0"/>
              <a:pPr/>
              <a:t>4</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3B58B84-CBFD-41CF-8E62-B8DFE72177C8}" type="slidenum">
              <a:rPr lang="fr-FR" smtClean="0"/>
              <a:pPr/>
              <a:t>53</a:t>
            </a:fld>
            <a:endParaRPr lang="fr-F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Rate codes however are not the only coding principles.</a:t>
            </a:r>
          </a:p>
          <a:p>
            <a:endParaRPr lang="en-US" altLang="zh-CN" dirty="0"/>
          </a:p>
          <a:p>
            <a:r>
              <a:rPr lang="en-US" altLang="zh-CN" dirty="0"/>
              <a:t>A related concept is that of phase coding. In fact, in some areas of the brain there's always some ongoing oscillation, which you would see in the EEG in global measurements of brain activity.</a:t>
            </a:r>
          </a:p>
          <a:p>
            <a:endParaRPr lang="en-US" altLang="zh-CN" dirty="0"/>
          </a:p>
          <a:p>
            <a:r>
              <a:rPr lang="zh-CN" altLang="en-US" dirty="0"/>
              <a:t>比如右下的图，一个神经元总是在振荡的最高点之前</a:t>
            </a:r>
            <a:r>
              <a:rPr lang="en-US" altLang="zh-CN" dirty="0"/>
              <a:t>spike</a:t>
            </a:r>
            <a:r>
              <a:rPr lang="zh-CN" altLang="en-US" dirty="0"/>
              <a:t>，另一个神经元总是在振荡的最低点左右</a:t>
            </a:r>
            <a:r>
              <a:rPr lang="en-US" altLang="zh-CN" dirty="0"/>
              <a:t>spike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56</a:t>
            </a:fld>
            <a:endParaRPr lang="fr-FR"/>
          </a:p>
        </p:txBody>
      </p:sp>
    </p:spTree>
    <p:extLst>
      <p:ext uri="{BB962C8B-B14F-4D97-AF65-F5344CB8AC3E}">
        <p14:creationId xmlns:p14="http://schemas.microsoft.com/office/powerpoint/2010/main" val="1077504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如果噪音很大，盖过了信号，那么</a:t>
            </a:r>
            <a:r>
              <a:rPr lang="en-US" altLang="zh-CN" dirty="0"/>
              <a:t>spike</a:t>
            </a:r>
            <a:r>
              <a:rPr lang="zh-CN" altLang="en-US" dirty="0"/>
              <a:t>基本上可以在任何地方发生，找不到规律，你无法看到潜在的神经振荡。</a:t>
            </a:r>
            <a:endParaRPr lang="en-US" altLang="zh-CN" dirty="0"/>
          </a:p>
          <a:p>
            <a:r>
              <a:rPr lang="zh-CN" altLang="en-US" dirty="0"/>
              <a:t>如果噪音又太小了，又基本上无法</a:t>
            </a:r>
            <a:r>
              <a:rPr lang="en-US" altLang="zh-CN" dirty="0"/>
              <a:t>spike</a:t>
            </a:r>
            <a:r>
              <a:rPr lang="zh-CN" altLang="en-US" dirty="0"/>
              <a:t>，也看不到任何规律。</a:t>
            </a:r>
            <a:endParaRPr lang="en-US" altLang="zh-CN" dirty="0"/>
          </a:p>
          <a:p>
            <a:endParaRPr lang="en-US" altLang="zh-CN" dirty="0"/>
          </a:p>
          <a:p>
            <a:r>
              <a:rPr lang="en-US" altLang="zh-CN" dirty="0"/>
              <a:t>So there's this optimal noise level for signal transmission. And in fact, it's called stochastic resonance.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58</a:t>
            </a:fld>
            <a:endParaRPr lang="fr-FR"/>
          </a:p>
        </p:txBody>
      </p:sp>
    </p:spTree>
    <p:extLst>
      <p:ext uri="{BB962C8B-B14F-4D97-AF65-F5344CB8AC3E}">
        <p14:creationId xmlns:p14="http://schemas.microsoft.com/office/powerpoint/2010/main" val="2291747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FA60DA9-EC97-4C11-8B98-4EE40C90E17C}" type="slidenum">
              <a:rPr lang="en-US" smtClean="0"/>
              <a:pPr/>
              <a:t>6</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FA60DA9-EC97-4C11-8B98-4EE40C90E17C}" type="slidenum">
              <a:rPr lang="en-US" smtClean="0"/>
              <a:pPr/>
              <a:t>8</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probability of finding a spike, a first spike, will decrease over time just because if the neuron has fired here in the first pin, you can no longer fire its first spike a little bit later.</a:t>
            </a:r>
          </a:p>
          <a:p>
            <a:r>
              <a:rPr lang="en-US" altLang="zh-CN" dirty="0"/>
              <a:t>And the mean waiting time would be the mean of this waiting time distribution. So the mean waiting time, for this exponential distribution will be just 1/ρ(u_0).</a:t>
            </a:r>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9</a:t>
            </a:fld>
            <a:endParaRPr lang="fr-FR"/>
          </a:p>
        </p:txBody>
      </p:sp>
    </p:spTree>
    <p:extLst>
      <p:ext uri="{BB962C8B-B14F-4D97-AF65-F5344CB8AC3E}">
        <p14:creationId xmlns:p14="http://schemas.microsoft.com/office/powerpoint/2010/main" val="2112373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FA60DA9-EC97-4C11-8B98-4EE40C90E17C}" type="slidenum">
              <a:rPr lang="en-US" smtClean="0"/>
              <a:pPr/>
              <a:t>10</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3B58B84-CBFD-41CF-8E62-B8DFE72177C8}" type="slidenum">
              <a:rPr lang="fr-FR" smtClean="0"/>
              <a:pPr/>
              <a:t>11</a:t>
            </a:fld>
            <a:endParaRPr lang="fr-F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OC Video Title">
    <p:spTree>
      <p:nvGrpSpPr>
        <p:cNvPr id="1" name=""/>
        <p:cNvGrpSpPr/>
        <p:nvPr/>
      </p:nvGrpSpPr>
      <p:grpSpPr>
        <a:xfrm>
          <a:off x="0" y="0"/>
          <a:ext cx="0" cy="0"/>
          <a:chOff x="0" y="0"/>
          <a:chExt cx="0" cy="0"/>
        </a:xfrm>
      </p:grpSpPr>
      <p:pic>
        <p:nvPicPr>
          <p:cNvPr id="5" name="Image 28" descr="epfl2.png"/>
          <p:cNvPicPr>
            <a:picLocks noChangeAspect="1"/>
          </p:cNvPicPr>
          <p:nvPr userDrawn="1"/>
        </p:nvPicPr>
        <p:blipFill>
          <a:blip r:embed="rId2"/>
          <a:srcRect/>
          <a:stretch>
            <a:fillRect/>
          </a:stretch>
        </p:blipFill>
        <p:spPr bwMode="auto">
          <a:xfrm>
            <a:off x="2035175" y="1579563"/>
            <a:ext cx="2112963" cy="1085850"/>
          </a:xfrm>
          <a:prstGeom prst="rect">
            <a:avLst/>
          </a:prstGeom>
          <a:noFill/>
          <a:ln w="9525">
            <a:noFill/>
            <a:miter lim="800000"/>
            <a:headEnd/>
            <a:tailEnd/>
          </a:ln>
        </p:spPr>
      </p:pic>
      <p:sp>
        <p:nvSpPr>
          <p:cNvPr id="6" name="Title 1"/>
          <p:cNvSpPr>
            <a:spLocks noGrp="1"/>
          </p:cNvSpPr>
          <p:nvPr>
            <p:ph type="title"/>
          </p:nvPr>
        </p:nvSpPr>
        <p:spPr>
          <a:xfrm>
            <a:off x="2034799" y="6126857"/>
            <a:ext cx="18624734" cy="1086925"/>
          </a:xfrm>
          <a:prstGeom prst="rect">
            <a:avLst/>
          </a:prstGeom>
        </p:spPr>
        <p:txBody>
          <a:bodyPr vert="horz"/>
          <a:lstStyle>
            <a:lvl1pPr>
              <a:defRPr lang="en-US" sz="6600" kern="1200" spc="236" dirty="0">
                <a:solidFill>
                  <a:srgbClr val="000000"/>
                </a:solidFill>
                <a:latin typeface="Impact"/>
                <a:ea typeface="ＭＳ Ｐゴシック" charset="0"/>
                <a:cs typeface="Impact"/>
              </a:defRPr>
            </a:lvl1pPr>
          </a:lstStyle>
          <a:p>
            <a:r>
              <a:rPr lang="fr-CH"/>
              <a:t>Click to edit Master title style</a:t>
            </a:r>
            <a:endParaRPr lang="en-US" dirty="0"/>
          </a:p>
        </p:txBody>
      </p:sp>
      <p:sp>
        <p:nvSpPr>
          <p:cNvPr id="14" name="Text Placeholder 13"/>
          <p:cNvSpPr>
            <a:spLocks noGrp="1"/>
          </p:cNvSpPr>
          <p:nvPr>
            <p:ph type="body" sz="quarter" idx="12"/>
          </p:nvPr>
        </p:nvSpPr>
        <p:spPr>
          <a:xfrm>
            <a:off x="2034797" y="7992177"/>
            <a:ext cx="13092127" cy="906462"/>
          </a:xfrm>
          <a:prstGeom prst="rect">
            <a:avLst/>
          </a:prstGeom>
        </p:spPr>
        <p:txBody>
          <a:bodyPr vert="horz"/>
          <a:lstStyle>
            <a:lvl1pPr marL="685800" indent="-685800">
              <a:buFontTx/>
              <a:buNone/>
              <a:defRPr lang="fr-CH" b="1" dirty="0" smtClean="0">
                <a:solidFill>
                  <a:srgbClr val="C30000"/>
                </a:solidFill>
                <a:latin typeface="Arial Narrow" charset="0"/>
                <a:cs typeface="Arial Narrow" charset="0"/>
              </a:defRPr>
            </a:lvl1pPr>
          </a:lstStyle>
          <a:p>
            <a:pPr lvl="0"/>
            <a:r>
              <a:rPr lang="fr-CH"/>
              <a:t>Click to edit Master text styles</a:t>
            </a:r>
          </a:p>
        </p:txBody>
      </p:sp>
      <p:sp>
        <p:nvSpPr>
          <p:cNvPr id="16" name="Text Placeholder 15"/>
          <p:cNvSpPr>
            <a:spLocks noGrp="1"/>
          </p:cNvSpPr>
          <p:nvPr>
            <p:ph type="body" sz="quarter" idx="13"/>
          </p:nvPr>
        </p:nvSpPr>
        <p:spPr>
          <a:xfrm>
            <a:off x="2035248" y="8898639"/>
            <a:ext cx="13091676" cy="830014"/>
          </a:xfrm>
          <a:prstGeom prst="rect">
            <a:avLst/>
          </a:prstGeom>
        </p:spPr>
        <p:txBody>
          <a:bodyPr vert="horz"/>
          <a:lstStyle>
            <a:lvl1pPr marL="685800" indent="-685800">
              <a:buFontTx/>
              <a:buNone/>
              <a:defRPr lang="fr-CH" dirty="0" smtClean="0">
                <a:solidFill>
                  <a:schemeClr val="tx1"/>
                </a:solidFill>
                <a:latin typeface="Arial Narrow" charset="0"/>
                <a:cs typeface="Arial Narrow" charset="0"/>
              </a:defRPr>
            </a:lvl1pPr>
          </a:lstStyle>
          <a:p>
            <a:pPr lvl="0"/>
            <a:r>
              <a:rPr lang="fr-CH"/>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620560" y="11072108"/>
            <a:ext cx="4501555" cy="810154"/>
          </a:xfrm>
          <a:prstGeom prst="rect">
            <a:avLst/>
          </a:prstGeom>
          <a:ln/>
        </p:spPr>
        <p:txBody>
          <a:bodyPr lIns="192911" tIns="96455" rIns="192911" bIns="96455"/>
          <a:lstStyle>
            <a:lvl1pPr>
              <a:defRPr/>
            </a:lvl1pPr>
          </a:lstStyle>
          <a:p>
            <a:pPr>
              <a:defRPr/>
            </a:pPr>
            <a:endParaRPr lang="fr-FR"/>
          </a:p>
        </p:txBody>
      </p:sp>
      <p:sp>
        <p:nvSpPr>
          <p:cNvPr id="3" name="Rectangle 5"/>
          <p:cNvSpPr>
            <a:spLocks noGrp="1" noChangeArrowheads="1"/>
          </p:cNvSpPr>
          <p:nvPr>
            <p:ph type="ftr" sz="quarter" idx="11"/>
          </p:nvPr>
        </p:nvSpPr>
        <p:spPr>
          <a:xfrm>
            <a:off x="7382550" y="11072108"/>
            <a:ext cx="6842363" cy="810154"/>
          </a:xfrm>
          <a:prstGeom prst="rect">
            <a:avLst/>
          </a:prstGeom>
          <a:ln/>
        </p:spPr>
        <p:txBody>
          <a:bodyPr lIns="192911" tIns="96455" rIns="192911" bIns="96455"/>
          <a:lstStyle>
            <a:lvl1pPr>
              <a:defRPr/>
            </a:lvl1pPr>
          </a:lstStyle>
          <a:p>
            <a:pPr>
              <a:defRPr/>
            </a:pPr>
            <a:endParaRPr lang="fr-FR"/>
          </a:p>
        </p:txBody>
      </p:sp>
      <p:sp>
        <p:nvSpPr>
          <p:cNvPr id="4" name="Rectangle 6"/>
          <p:cNvSpPr>
            <a:spLocks noGrp="1" noChangeArrowheads="1"/>
          </p:cNvSpPr>
          <p:nvPr>
            <p:ph type="sldNum" sz="quarter" idx="12"/>
          </p:nvPr>
        </p:nvSpPr>
        <p:spPr>
          <a:xfrm>
            <a:off x="15485348" y="11072108"/>
            <a:ext cx="4501555" cy="810154"/>
          </a:xfrm>
          <a:prstGeom prst="rect">
            <a:avLst/>
          </a:prstGeom>
          <a:ln/>
        </p:spPr>
        <p:txBody>
          <a:bodyPr lIns="192911" tIns="96455" rIns="192911" bIns="96455"/>
          <a:lstStyle>
            <a:lvl1pPr>
              <a:defRPr/>
            </a:lvl1pPr>
          </a:lstStyle>
          <a:p>
            <a:pPr>
              <a:defRPr/>
            </a:pPr>
            <a:fld id="{C1FFC524-F062-458A-AA3B-E5D734620D67}"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re seul et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8157C989-9683-4E93-85AD-6E8DADA6FB43}"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6" name="Grouper 4"/>
          <p:cNvGrpSpPr>
            <a:grpSpLocks/>
          </p:cNvGrpSpPr>
          <p:nvPr userDrawn="1"/>
        </p:nvGrpSpPr>
        <p:grpSpPr bwMode="auto">
          <a:xfrm>
            <a:off x="1588" y="1563688"/>
            <a:ext cx="21607462" cy="225425"/>
            <a:chOff x="891" y="1433935"/>
            <a:chExt cx="19805650" cy="206338"/>
          </a:xfrm>
        </p:grpSpPr>
        <p:sp>
          <p:nvSpPr>
            <p:cNvPr id="7" name="Rectangle 6"/>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8" name="Rectangle 7"/>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2" name="Titre 1"/>
          <p:cNvSpPr>
            <a:spLocks noGrp="1"/>
          </p:cNvSpPr>
          <p:nvPr>
            <p:ph type="title"/>
          </p:nvPr>
        </p:nvSpPr>
        <p:spPr>
          <a:xfrm>
            <a:off x="944727" y="323223"/>
            <a:ext cx="18298949"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eul sans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BB6EBC08-FAE3-4A34-B1F6-5261134B6DF6}"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2"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71CC1C1A-7A90-44FD-A370-136E498F11FE}"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grpSp>
        <p:nvGrpSpPr>
          <p:cNvPr id="7" name="Grouper 4"/>
          <p:cNvGrpSpPr>
            <a:grpSpLocks/>
          </p:cNvGrpSpPr>
          <p:nvPr userDrawn="1"/>
        </p:nvGrpSpPr>
        <p:grpSpPr bwMode="auto">
          <a:xfrm>
            <a:off x="1588" y="1563688"/>
            <a:ext cx="21607462" cy="225425"/>
            <a:chOff x="891" y="1433935"/>
            <a:chExt cx="19805650" cy="206338"/>
          </a:xfrm>
        </p:grpSpPr>
        <p:sp>
          <p:nvSpPr>
            <p:cNvPr id="8" name="Rectangle 7"/>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0" name="Rectangle 9"/>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94447" y="2347948"/>
            <a:ext cx="19965085" cy="8601480"/>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a:t>Click to edit Master title style</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anvas">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AE3ADD7F-FEC2-47ED-8F59-7EBA958F93FD}"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10" name="Rectangle 9"/>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43055" y="2347948"/>
            <a:ext cx="9915077"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4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p:txBody>
      </p:sp>
      <p:sp>
        <p:nvSpPr>
          <p:cNvPr id="12" name="Espace réservé du contenu 2"/>
          <p:cNvSpPr>
            <a:spLocks noGrp="1"/>
          </p:cNvSpPr>
          <p:nvPr>
            <p:ph idx="10"/>
          </p:nvPr>
        </p:nvSpPr>
        <p:spPr>
          <a:xfrm>
            <a:off x="10823113" y="2347948"/>
            <a:ext cx="9914400"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dirty="0"/>
              <a:t>Cliquez pour modifier les styles du texte du masque</a:t>
            </a:r>
          </a:p>
          <a:p>
            <a:pPr lvl="1"/>
            <a:r>
              <a:rPr lang="fr-CH" dirty="0"/>
              <a:t>Deuxième niveau</a:t>
            </a:r>
          </a:p>
          <a:p>
            <a:pPr lvl="2"/>
            <a:r>
              <a:rPr lang="fr-CH" dirty="0"/>
              <a:t>Troisième niveau</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01E3E9F-5ABA-40FE-AF79-C325AF3393E1}"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8" name="Espace réservé du contenu 2"/>
          <p:cNvSpPr>
            <a:spLocks noGrp="1"/>
          </p:cNvSpPr>
          <p:nvPr>
            <p:ph sz="half" idx="10"/>
          </p:nvPr>
        </p:nvSpPr>
        <p:spPr>
          <a:xfrm>
            <a:off x="8447918" y="1165851"/>
            <a:ext cx="12211615" cy="9463373"/>
          </a:xfrm>
          <a:prstGeom prst="rect">
            <a:avLst/>
          </a:prstGeom>
        </p:spPr>
        <p:txBody>
          <a:bodyPr lIns="0" tIns="0" rIns="0" bIns="0"/>
          <a:lstStyle>
            <a:lvl1pPr marL="1080272" indent="-518871">
              <a:spcBef>
                <a:spcPts val="1418"/>
              </a:spcBef>
              <a:buClr>
                <a:srgbClr val="C30000"/>
              </a:buClr>
              <a:buSzPct val="159000"/>
              <a:buFont typeface="Arial"/>
              <a:buChar char="•"/>
              <a:defRPr sz="4700" b="0" i="0">
                <a:solidFill>
                  <a:srgbClr val="000000"/>
                </a:solidFill>
                <a:latin typeface="Arial Narrow"/>
                <a:cs typeface="Arial Narrow"/>
              </a:defRPr>
            </a:lvl1pPr>
            <a:lvl2pPr marL="1511632" indent="-433810">
              <a:spcBef>
                <a:spcPts val="1418"/>
              </a:spcBef>
              <a:buClr>
                <a:srgbClr val="C30000"/>
              </a:buClr>
              <a:buSzPct val="159000"/>
              <a:buFont typeface="Arial"/>
              <a:buChar char="•"/>
              <a:defRPr sz="3800" b="0" i="0">
                <a:solidFill>
                  <a:srgbClr val="000000"/>
                </a:solidFill>
                <a:latin typeface="Arial Narrow"/>
                <a:cs typeface="Arial Narrow"/>
              </a:defRPr>
            </a:lvl2pPr>
            <a:lvl3pPr marL="1834213" indent="-433810">
              <a:spcBef>
                <a:spcPts val="1418"/>
              </a:spcBef>
              <a:buClr>
                <a:srgbClr val="C30000"/>
              </a:buClr>
              <a:buSzPct val="159000"/>
              <a:buFont typeface="Arial"/>
              <a:buChar char="•"/>
              <a:defRPr sz="3500" b="0" i="0">
                <a:solidFill>
                  <a:srgbClr val="000000"/>
                </a:solidFill>
                <a:latin typeface="Arial Narrow"/>
                <a:cs typeface="Arial Narrow"/>
              </a:defRPr>
            </a:lvl3pPr>
            <a:lvl4pPr marL="2100529" indent="-348749">
              <a:spcBef>
                <a:spcPts val="1418"/>
              </a:spcBef>
              <a:buClr>
                <a:srgbClr val="C30000"/>
              </a:buClr>
              <a:buSzPct val="159000"/>
              <a:buFont typeface="Arial"/>
              <a:buChar char="•"/>
              <a:defRPr sz="3100" b="0" i="0">
                <a:solidFill>
                  <a:srgbClr val="000000"/>
                </a:solidFill>
                <a:latin typeface="Arial Narrow"/>
                <a:cs typeface="Arial Narrow"/>
              </a:defRPr>
            </a:lvl4pPr>
            <a:lvl5pPr marL="2265571" indent="-263688">
              <a:spcBef>
                <a:spcPts val="1418"/>
              </a:spcBef>
              <a:buClr>
                <a:srgbClr val="C30000"/>
              </a:buClr>
              <a:buSzPct val="159000"/>
              <a:buFont typeface="Arial"/>
              <a:buChar char="•"/>
              <a:defRPr sz="2800" b="0" i="0">
                <a:solidFill>
                  <a:srgbClr val="000000"/>
                </a:solidFill>
                <a:latin typeface="Arial Narrow"/>
                <a:cs typeface="Arial Narrow"/>
              </a:defRPr>
            </a:lvl5pPr>
            <a:lvl6pPr>
              <a:defRPr sz="4300"/>
            </a:lvl6pPr>
            <a:lvl7pPr>
              <a:defRPr sz="4300"/>
            </a:lvl7pPr>
            <a:lvl8pPr>
              <a:defRPr sz="4300"/>
            </a:lvl8pPr>
            <a:lvl9pPr>
              <a:defRPr sz="4300"/>
            </a:lvl9pPr>
          </a:lstStyle>
          <a:p>
            <a:pPr lvl="0"/>
            <a:r>
              <a:rPr lang="fr-CH" dirty="0"/>
              <a:t>Cliquez pour modifier les styles du texte du masque</a:t>
            </a:r>
          </a:p>
          <a:p>
            <a:pPr lvl="1"/>
            <a:r>
              <a:rPr lang="fr-CH" dirty="0"/>
              <a:t>Deuxième niveau</a:t>
            </a:r>
          </a:p>
          <a:p>
            <a:pPr lvl="2"/>
            <a:r>
              <a:rPr lang="fr-CH" dirty="0"/>
              <a:t>Troisième niveau</a:t>
            </a:r>
          </a:p>
          <a:p>
            <a:pPr lvl="3"/>
            <a:r>
              <a:rPr lang="fr-CH" dirty="0"/>
              <a:t>Quatrième niveau</a:t>
            </a:r>
          </a:p>
          <a:p>
            <a:pPr lvl="4"/>
            <a:r>
              <a:rPr lang="fr-CH" dirty="0"/>
              <a:t>Cinquième niveau</a:t>
            </a:r>
            <a:endParaRPr lang="fr-FR" dirty="0"/>
          </a:p>
        </p:txBody>
      </p:sp>
      <p:sp>
        <p:nvSpPr>
          <p:cNvPr id="10" name="Sous-titre 2"/>
          <p:cNvSpPr>
            <a:spLocks noGrp="1"/>
          </p:cNvSpPr>
          <p:nvPr>
            <p:ph type="subTitle" idx="1"/>
          </p:nvPr>
        </p:nvSpPr>
        <p:spPr>
          <a:xfrm>
            <a:off x="821534" y="3806314"/>
            <a:ext cx="7626383" cy="6822910"/>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2" name="Titre 11"/>
          <p:cNvSpPr>
            <a:spLocks noGrp="1"/>
          </p:cNvSpPr>
          <p:nvPr>
            <p:ph type="title"/>
          </p:nvPr>
        </p:nvSpPr>
        <p:spPr>
          <a:xfrm>
            <a:off x="821537" y="1040642"/>
            <a:ext cx="7626381" cy="2588834"/>
          </a:xfrm>
          <a:prstGeom prst="rect">
            <a:avLst/>
          </a:prstGeom>
        </p:spPr>
        <p:txBody>
          <a:bodyPr lIns="216054" tIns="108027" rIns="216054" bIns="108027"/>
          <a:lstStyle>
            <a:lvl1pPr>
              <a:defRPr sz="5700" b="0" i="0" spc="236">
                <a:latin typeface="Impact"/>
                <a:cs typeface="Impact"/>
              </a:defRPr>
            </a:lvl1pPr>
          </a:lstStyle>
          <a:p>
            <a:r>
              <a:rPr lang="fr-FR" dirty="0"/>
              <a:t>Cliquez pour modifier le style du titre</a:t>
            </a:r>
            <a:endParaRPr lang="fr-CH"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F6F8D0E-813B-4B9D-B824-22D92184D584}"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9" name="Rectangle 8"/>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10" name="Sous-titre 2"/>
          <p:cNvSpPr>
            <a:spLocks noGrp="1"/>
          </p:cNvSpPr>
          <p:nvPr>
            <p:ph type="subTitle" idx="1"/>
          </p:nvPr>
        </p:nvSpPr>
        <p:spPr>
          <a:xfrm>
            <a:off x="821536" y="2683443"/>
            <a:ext cx="5303013" cy="3439233"/>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5" name="Espace réservé du contenu 2"/>
          <p:cNvSpPr>
            <a:spLocks noGrp="1"/>
          </p:cNvSpPr>
          <p:nvPr>
            <p:ph idx="11"/>
          </p:nvPr>
        </p:nvSpPr>
        <p:spPr>
          <a:xfrm>
            <a:off x="5776328" y="2347948"/>
            <a:ext cx="14883204" cy="8242436"/>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16"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 titre">
    <p:spTree>
      <p:nvGrpSpPr>
        <p:cNvPr id="1" name=""/>
        <p:cNvGrpSpPr/>
        <p:nvPr/>
      </p:nvGrpSpPr>
      <p:grpSpPr>
        <a:xfrm>
          <a:off x="0" y="0"/>
          <a:ext cx="0" cy="0"/>
          <a:chOff x="0" y="0"/>
          <a:chExt cx="0" cy="0"/>
        </a:xfrm>
      </p:grpSpPr>
      <p:sp>
        <p:nvSpPr>
          <p:cNvPr id="2"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B7E070D-A864-437B-B7D4-F263214A491C}"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3"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4"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11" r:id="rId9"/>
    <p:sldLayoutId id="2147484720" r:id="rId10"/>
  </p:sldLayoutIdLst>
  <p:txStyles>
    <p:titleStyle>
      <a:lvl1pPr algn="l" defTabSz="1079500" rtl="0" eaLnBrk="0" fontAlgn="base" hangingPunct="0">
        <a:spcBef>
          <a:spcPct val="0"/>
        </a:spcBef>
        <a:spcAft>
          <a:spcPct val="0"/>
        </a:spcAft>
        <a:defRPr sz="6600" kern="1200">
          <a:solidFill>
            <a:schemeClr val="tx1"/>
          </a:solidFill>
          <a:latin typeface="Verdana"/>
          <a:ea typeface="ＭＳ Ｐゴシック" charset="0"/>
          <a:cs typeface="ＭＳ Ｐゴシック" charset="0"/>
        </a:defRPr>
      </a:lvl1pPr>
      <a:lvl2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2pPr>
      <a:lvl3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3pPr>
      <a:lvl4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4pPr>
      <a:lvl5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5pPr>
      <a:lvl6pPr marL="1080272" algn="l" defTabSz="1080272" rtl="0" fontAlgn="base">
        <a:spcBef>
          <a:spcPct val="0"/>
        </a:spcBef>
        <a:spcAft>
          <a:spcPct val="0"/>
        </a:spcAft>
        <a:defRPr sz="6600">
          <a:solidFill>
            <a:schemeClr val="tx1"/>
          </a:solidFill>
          <a:latin typeface="Verdana" charset="0"/>
          <a:ea typeface="ＭＳ Ｐゴシック" charset="0"/>
        </a:defRPr>
      </a:lvl6pPr>
      <a:lvl7pPr marL="2160544" algn="l" defTabSz="1080272" rtl="0" fontAlgn="base">
        <a:spcBef>
          <a:spcPct val="0"/>
        </a:spcBef>
        <a:spcAft>
          <a:spcPct val="0"/>
        </a:spcAft>
        <a:defRPr sz="6600">
          <a:solidFill>
            <a:schemeClr val="tx1"/>
          </a:solidFill>
          <a:latin typeface="Verdana" charset="0"/>
          <a:ea typeface="ＭＳ Ｐゴシック" charset="0"/>
        </a:defRPr>
      </a:lvl7pPr>
      <a:lvl8pPr marL="3240816" algn="l" defTabSz="1080272" rtl="0" fontAlgn="base">
        <a:spcBef>
          <a:spcPct val="0"/>
        </a:spcBef>
        <a:spcAft>
          <a:spcPct val="0"/>
        </a:spcAft>
        <a:defRPr sz="6600">
          <a:solidFill>
            <a:schemeClr val="tx1"/>
          </a:solidFill>
          <a:latin typeface="Verdana" charset="0"/>
          <a:ea typeface="ＭＳ Ｐゴシック" charset="0"/>
        </a:defRPr>
      </a:lvl8pPr>
      <a:lvl9pPr marL="4321089" algn="l" defTabSz="1080272" rtl="0" fontAlgn="base">
        <a:spcBef>
          <a:spcPct val="0"/>
        </a:spcBef>
        <a:spcAft>
          <a:spcPct val="0"/>
        </a:spcAft>
        <a:defRPr sz="6600">
          <a:solidFill>
            <a:schemeClr val="tx1"/>
          </a:solidFill>
          <a:latin typeface="Verdana" charset="0"/>
          <a:ea typeface="ＭＳ Ｐゴシック" charset="0"/>
        </a:defRPr>
      </a:lvl9pPr>
    </p:titleStyle>
    <p:bodyStyle>
      <a:lvl1pPr marL="1079500" indent="-862013" algn="l" defTabSz="1079500" rtl="0" eaLnBrk="0" fontAlgn="base" hangingPunct="0">
        <a:spcBef>
          <a:spcPts val="1413"/>
        </a:spcBef>
        <a:spcAft>
          <a:spcPct val="0"/>
        </a:spcAft>
        <a:buClr>
          <a:srgbClr val="FF0000"/>
        </a:buClr>
        <a:buSzPct val="150000"/>
        <a:buFont typeface="Arial" charset="0"/>
        <a:buChar char="•"/>
        <a:defRPr sz="4700" kern="1200">
          <a:solidFill>
            <a:srgbClr val="595959"/>
          </a:solidFill>
          <a:latin typeface="Verdana"/>
          <a:ea typeface="ＭＳ Ｐゴシック" charset="0"/>
          <a:cs typeface="ＭＳ Ｐゴシック" charset="0"/>
        </a:defRPr>
      </a:lvl1pPr>
      <a:lvl2pPr marL="1511300" indent="-862013" algn="l" defTabSz="1079500" rtl="0" eaLnBrk="0" fontAlgn="base" hangingPunct="0">
        <a:spcBef>
          <a:spcPts val="1413"/>
        </a:spcBef>
        <a:spcAft>
          <a:spcPct val="0"/>
        </a:spcAft>
        <a:buClr>
          <a:srgbClr val="FF0000"/>
        </a:buClr>
        <a:buSzPct val="150000"/>
        <a:buFont typeface="Arial" charset="0"/>
        <a:buChar char="•"/>
        <a:defRPr sz="3800" kern="1200">
          <a:solidFill>
            <a:srgbClr val="595959"/>
          </a:solidFill>
          <a:latin typeface="Verdana"/>
          <a:ea typeface="ＭＳ Ｐゴシック" charset="0"/>
          <a:cs typeface="+mn-cs"/>
        </a:defRPr>
      </a:lvl2pPr>
      <a:lvl3pPr marL="1833563" indent="-862013" algn="l" defTabSz="1079500" rtl="0" eaLnBrk="0" fontAlgn="base" hangingPunct="0">
        <a:spcBef>
          <a:spcPts val="1413"/>
        </a:spcBef>
        <a:spcAft>
          <a:spcPct val="0"/>
        </a:spcAft>
        <a:buClr>
          <a:srgbClr val="FF0000"/>
        </a:buClr>
        <a:buSzPct val="150000"/>
        <a:buFont typeface="Arial" charset="0"/>
        <a:buChar char="•"/>
        <a:defRPr sz="3300" kern="1200">
          <a:solidFill>
            <a:srgbClr val="595959"/>
          </a:solidFill>
          <a:latin typeface="Verdana"/>
          <a:ea typeface="ＭＳ Ｐゴシック" charset="0"/>
          <a:cs typeface="+mn-cs"/>
        </a:defRPr>
      </a:lvl3pPr>
      <a:lvl4pPr marL="2100263" indent="-862013" algn="l" defTabSz="1079500" rtl="0" eaLnBrk="0" fontAlgn="base" hangingPunct="0">
        <a:spcBef>
          <a:spcPts val="1413"/>
        </a:spcBef>
        <a:spcAft>
          <a:spcPct val="0"/>
        </a:spcAft>
        <a:buClr>
          <a:srgbClr val="FF0000"/>
        </a:buClr>
        <a:buSzPct val="150000"/>
        <a:buFont typeface="Arial" charset="0"/>
        <a:buChar char="•"/>
        <a:defRPr sz="2800" kern="1200">
          <a:solidFill>
            <a:srgbClr val="595959"/>
          </a:solidFill>
          <a:latin typeface="Verdana"/>
          <a:ea typeface="ＭＳ Ｐゴシック" charset="0"/>
          <a:cs typeface="+mn-cs"/>
        </a:defRPr>
      </a:lvl4pPr>
      <a:lvl5pPr marL="2265363" indent="-862013" algn="l" defTabSz="1079500" rtl="0" eaLnBrk="0" fontAlgn="base" hangingPunct="0">
        <a:spcBef>
          <a:spcPts val="1413"/>
        </a:spcBef>
        <a:spcAft>
          <a:spcPct val="0"/>
        </a:spcAft>
        <a:buClr>
          <a:srgbClr val="FF0000"/>
        </a:buClr>
        <a:buSzPct val="150000"/>
        <a:buFont typeface="Arial" charset="0"/>
        <a:buChar char="•"/>
        <a:defRPr sz="2400" kern="1200">
          <a:solidFill>
            <a:srgbClr val="595959"/>
          </a:solidFill>
          <a:latin typeface="Verdana"/>
          <a:ea typeface="ＭＳ Ｐゴシック" charset="0"/>
          <a:cs typeface="+mn-cs"/>
        </a:defRPr>
      </a:lvl5pPr>
      <a:lvl6pPr marL="5941497" indent="-540136" algn="l" defTabSz="1080272" rtl="0" eaLnBrk="1" latinLnBrk="0" hangingPunct="1">
        <a:spcBef>
          <a:spcPct val="20000"/>
        </a:spcBef>
        <a:buFont typeface="Arial"/>
        <a:buChar char="•"/>
        <a:defRPr sz="4700" kern="1200">
          <a:solidFill>
            <a:schemeClr val="tx1"/>
          </a:solidFill>
          <a:latin typeface="+mn-lt"/>
          <a:ea typeface="+mn-ea"/>
          <a:cs typeface="+mn-cs"/>
        </a:defRPr>
      </a:lvl6pPr>
      <a:lvl7pPr marL="7021769" indent="-540136" algn="l" defTabSz="1080272" rtl="0" eaLnBrk="1" latinLnBrk="0" hangingPunct="1">
        <a:spcBef>
          <a:spcPct val="20000"/>
        </a:spcBef>
        <a:buFont typeface="Arial"/>
        <a:buChar char="•"/>
        <a:defRPr sz="4700" kern="1200">
          <a:solidFill>
            <a:schemeClr val="tx1"/>
          </a:solidFill>
          <a:latin typeface="+mn-lt"/>
          <a:ea typeface="+mn-ea"/>
          <a:cs typeface="+mn-cs"/>
        </a:defRPr>
      </a:lvl7pPr>
      <a:lvl8pPr marL="8102041" indent="-540136" algn="l" defTabSz="1080272" rtl="0" eaLnBrk="1" latinLnBrk="0" hangingPunct="1">
        <a:spcBef>
          <a:spcPct val="20000"/>
        </a:spcBef>
        <a:buFont typeface="Arial"/>
        <a:buChar char="•"/>
        <a:defRPr sz="4700" kern="1200">
          <a:solidFill>
            <a:schemeClr val="tx1"/>
          </a:solidFill>
          <a:latin typeface="+mn-lt"/>
          <a:ea typeface="+mn-ea"/>
          <a:cs typeface="+mn-cs"/>
        </a:defRPr>
      </a:lvl8pPr>
      <a:lvl9pPr marL="9182313" indent="-540136" algn="l" defTabSz="1080272" rtl="0" eaLnBrk="1" latinLnBrk="0" hangingPunct="1">
        <a:spcBef>
          <a:spcPct val="20000"/>
        </a:spcBef>
        <a:buFont typeface="Arial"/>
        <a:buChar char="•"/>
        <a:defRPr sz="4700" kern="1200">
          <a:solidFill>
            <a:schemeClr val="tx1"/>
          </a:solidFill>
          <a:latin typeface="+mn-lt"/>
          <a:ea typeface="+mn-ea"/>
          <a:cs typeface="+mn-cs"/>
        </a:defRPr>
      </a:lvl9pPr>
    </p:bodyStyle>
    <p:otherStyle>
      <a:defPPr>
        <a:defRPr lang="fr-FR"/>
      </a:defPPr>
      <a:lvl1pPr marL="0" algn="l" defTabSz="1080272" rtl="0" eaLnBrk="1" latinLnBrk="0" hangingPunct="1">
        <a:defRPr sz="4300" kern="1200">
          <a:solidFill>
            <a:schemeClr val="tx1"/>
          </a:solidFill>
          <a:latin typeface="+mn-lt"/>
          <a:ea typeface="+mn-ea"/>
          <a:cs typeface="+mn-cs"/>
        </a:defRPr>
      </a:lvl1pPr>
      <a:lvl2pPr marL="1080272" algn="l" defTabSz="1080272" rtl="0" eaLnBrk="1" latinLnBrk="0" hangingPunct="1">
        <a:defRPr sz="4300" kern="1200">
          <a:solidFill>
            <a:schemeClr val="tx1"/>
          </a:solidFill>
          <a:latin typeface="+mn-lt"/>
          <a:ea typeface="+mn-ea"/>
          <a:cs typeface="+mn-cs"/>
        </a:defRPr>
      </a:lvl2pPr>
      <a:lvl3pPr marL="2160544" algn="l" defTabSz="1080272" rtl="0" eaLnBrk="1" latinLnBrk="0" hangingPunct="1">
        <a:defRPr sz="4300" kern="1200">
          <a:solidFill>
            <a:schemeClr val="tx1"/>
          </a:solidFill>
          <a:latin typeface="+mn-lt"/>
          <a:ea typeface="+mn-ea"/>
          <a:cs typeface="+mn-cs"/>
        </a:defRPr>
      </a:lvl3pPr>
      <a:lvl4pPr marL="3240816" algn="l" defTabSz="1080272" rtl="0" eaLnBrk="1" latinLnBrk="0" hangingPunct="1">
        <a:defRPr sz="4300" kern="1200">
          <a:solidFill>
            <a:schemeClr val="tx1"/>
          </a:solidFill>
          <a:latin typeface="+mn-lt"/>
          <a:ea typeface="+mn-ea"/>
          <a:cs typeface="+mn-cs"/>
        </a:defRPr>
      </a:lvl4pPr>
      <a:lvl5pPr marL="4321089" algn="l" defTabSz="1080272" rtl="0" eaLnBrk="1" latinLnBrk="0" hangingPunct="1">
        <a:defRPr sz="4300" kern="1200">
          <a:solidFill>
            <a:schemeClr val="tx1"/>
          </a:solidFill>
          <a:latin typeface="+mn-lt"/>
          <a:ea typeface="+mn-ea"/>
          <a:cs typeface="+mn-cs"/>
        </a:defRPr>
      </a:lvl5pPr>
      <a:lvl6pPr marL="5401361" algn="l" defTabSz="1080272" rtl="0" eaLnBrk="1" latinLnBrk="0" hangingPunct="1">
        <a:defRPr sz="4300" kern="1200">
          <a:solidFill>
            <a:schemeClr val="tx1"/>
          </a:solidFill>
          <a:latin typeface="+mn-lt"/>
          <a:ea typeface="+mn-ea"/>
          <a:cs typeface="+mn-cs"/>
        </a:defRPr>
      </a:lvl6pPr>
      <a:lvl7pPr marL="6481633" algn="l" defTabSz="1080272" rtl="0" eaLnBrk="1" latinLnBrk="0" hangingPunct="1">
        <a:defRPr sz="4300" kern="1200">
          <a:solidFill>
            <a:schemeClr val="tx1"/>
          </a:solidFill>
          <a:latin typeface="+mn-lt"/>
          <a:ea typeface="+mn-ea"/>
          <a:cs typeface="+mn-cs"/>
        </a:defRPr>
      </a:lvl7pPr>
      <a:lvl8pPr marL="7561905" algn="l" defTabSz="1080272" rtl="0" eaLnBrk="1" latinLnBrk="0" hangingPunct="1">
        <a:defRPr sz="4300" kern="1200">
          <a:solidFill>
            <a:schemeClr val="tx1"/>
          </a:solidFill>
          <a:latin typeface="+mn-lt"/>
          <a:ea typeface="+mn-ea"/>
          <a:cs typeface="+mn-cs"/>
        </a:defRPr>
      </a:lvl8pPr>
      <a:lvl9pPr marL="8642177" algn="l" defTabSz="1080272"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8.xml"/><Relationship Id="rId7" Type="http://schemas.openxmlformats.org/officeDocument/2006/relationships/image" Target="../media/image9.wmf"/><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oleObject" Target="../embeddings/oleObject30.bin"/><Relationship Id="rId11" Type="http://schemas.openxmlformats.org/officeDocument/2006/relationships/image" Target="../media/image8.wmf"/><Relationship Id="rId5" Type="http://schemas.openxmlformats.org/officeDocument/2006/relationships/image" Target="../media/image3.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23.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28.png"/><Relationship Id="rId3" Type="http://schemas.openxmlformats.org/officeDocument/2006/relationships/notesSlide" Target="../notesSlides/notesSlide11.xml"/><Relationship Id="rId7" Type="http://schemas.openxmlformats.org/officeDocument/2006/relationships/image" Target="../media/image14.wmf"/><Relationship Id="rId12" Type="http://schemas.openxmlformats.org/officeDocument/2006/relationships/image" Target="../media/image27.png"/><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oleObject" Target="../embeddings/oleObject34.bin"/><Relationship Id="rId11" Type="http://schemas.openxmlformats.org/officeDocument/2006/relationships/image" Target="../media/image26.wmf"/><Relationship Id="rId5" Type="http://schemas.openxmlformats.org/officeDocument/2006/relationships/image" Target="../media/image24.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25.wmf"/></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31.wmf"/><Relationship Id="rId3" Type="http://schemas.openxmlformats.org/officeDocument/2006/relationships/notesSlide" Target="../notesSlides/notesSlide12.xml"/><Relationship Id="rId7" Type="http://schemas.openxmlformats.org/officeDocument/2006/relationships/image" Target="../media/image30.wmf"/><Relationship Id="rId12" Type="http://schemas.openxmlformats.org/officeDocument/2006/relationships/oleObject" Target="../embeddings/oleObject41.bin"/><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oleObject" Target="../embeddings/oleObject38.bin"/><Relationship Id="rId11" Type="http://schemas.openxmlformats.org/officeDocument/2006/relationships/image" Target="../media/image5.wmf"/><Relationship Id="rId5" Type="http://schemas.openxmlformats.org/officeDocument/2006/relationships/image" Target="../media/image2.wmf"/><Relationship Id="rId15" Type="http://schemas.openxmlformats.org/officeDocument/2006/relationships/image" Target="../media/image32.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4.wmf"/><Relationship Id="rId14" Type="http://schemas.openxmlformats.org/officeDocument/2006/relationships/oleObject" Target="../embeddings/oleObject42.bin"/></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9.wmf"/><Relationship Id="rId18" Type="http://schemas.openxmlformats.org/officeDocument/2006/relationships/oleObject" Target="../embeddings/oleObject50.bin"/><Relationship Id="rId26" Type="http://schemas.openxmlformats.org/officeDocument/2006/relationships/image" Target="../media/image11.wmf"/><Relationship Id="rId3" Type="http://schemas.openxmlformats.org/officeDocument/2006/relationships/notesSlide" Target="../notesSlides/notesSlide14.xml"/><Relationship Id="rId21" Type="http://schemas.openxmlformats.org/officeDocument/2006/relationships/image" Target="../media/image39.wmf"/><Relationship Id="rId7" Type="http://schemas.openxmlformats.org/officeDocument/2006/relationships/image" Target="../media/image34.wmf"/><Relationship Id="rId12" Type="http://schemas.openxmlformats.org/officeDocument/2006/relationships/oleObject" Target="../embeddings/oleObject47.bin"/><Relationship Id="rId17" Type="http://schemas.openxmlformats.org/officeDocument/2006/relationships/image" Target="../media/image37.wmf"/><Relationship Id="rId25" Type="http://schemas.openxmlformats.org/officeDocument/2006/relationships/oleObject" Target="../embeddings/oleObject54.bin"/><Relationship Id="rId2" Type="http://schemas.openxmlformats.org/officeDocument/2006/relationships/slideLayout" Target="../slideLayouts/slideLayout10.xml"/><Relationship Id="rId16" Type="http://schemas.openxmlformats.org/officeDocument/2006/relationships/oleObject" Target="../embeddings/oleObject49.bin"/><Relationship Id="rId20" Type="http://schemas.openxmlformats.org/officeDocument/2006/relationships/oleObject" Target="../embeddings/oleObject51.bin"/><Relationship Id="rId1" Type="http://schemas.openxmlformats.org/officeDocument/2006/relationships/vmlDrawing" Target="../drawings/vmlDrawing8.vml"/><Relationship Id="rId6" Type="http://schemas.openxmlformats.org/officeDocument/2006/relationships/oleObject" Target="../embeddings/oleObject44.bin"/><Relationship Id="rId11" Type="http://schemas.openxmlformats.org/officeDocument/2006/relationships/image" Target="../media/image36.wmf"/><Relationship Id="rId24" Type="http://schemas.openxmlformats.org/officeDocument/2006/relationships/oleObject" Target="../embeddings/oleObject53.bin"/><Relationship Id="rId5" Type="http://schemas.openxmlformats.org/officeDocument/2006/relationships/image" Target="../media/image3.wmf"/><Relationship Id="rId15" Type="http://schemas.openxmlformats.org/officeDocument/2006/relationships/image" Target="../media/image10.wmf"/><Relationship Id="rId23" Type="http://schemas.openxmlformats.org/officeDocument/2006/relationships/image" Target="../media/image40.wmf"/><Relationship Id="rId28" Type="http://schemas.openxmlformats.org/officeDocument/2006/relationships/image" Target="../media/image41.wmf"/><Relationship Id="rId10" Type="http://schemas.openxmlformats.org/officeDocument/2006/relationships/oleObject" Target="../embeddings/oleObject46.bin"/><Relationship Id="rId19" Type="http://schemas.openxmlformats.org/officeDocument/2006/relationships/image" Target="../media/image38.wmf"/><Relationship Id="rId4" Type="http://schemas.openxmlformats.org/officeDocument/2006/relationships/oleObject" Target="../embeddings/oleObject43.bin"/><Relationship Id="rId9" Type="http://schemas.openxmlformats.org/officeDocument/2006/relationships/image" Target="../media/image35.wmf"/><Relationship Id="rId14" Type="http://schemas.openxmlformats.org/officeDocument/2006/relationships/oleObject" Target="../embeddings/oleObject48.bin"/><Relationship Id="rId22" Type="http://schemas.openxmlformats.org/officeDocument/2006/relationships/oleObject" Target="../embeddings/oleObject52.bin"/><Relationship Id="rId27" Type="http://schemas.openxmlformats.org/officeDocument/2006/relationships/oleObject" Target="../embeddings/oleObject55.bin"/></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46.wmf"/><Relationship Id="rId18" Type="http://schemas.openxmlformats.org/officeDocument/2006/relationships/oleObject" Target="../embeddings/oleObject63.bin"/><Relationship Id="rId3" Type="http://schemas.openxmlformats.org/officeDocument/2006/relationships/notesSlide" Target="../notesSlides/notesSlide16.xml"/><Relationship Id="rId21" Type="http://schemas.openxmlformats.org/officeDocument/2006/relationships/oleObject" Target="../embeddings/oleObject65.bin"/><Relationship Id="rId7" Type="http://schemas.openxmlformats.org/officeDocument/2006/relationships/image" Target="../media/image44.wmf"/><Relationship Id="rId12" Type="http://schemas.openxmlformats.org/officeDocument/2006/relationships/oleObject" Target="../embeddings/oleObject60.bin"/><Relationship Id="rId17" Type="http://schemas.openxmlformats.org/officeDocument/2006/relationships/image" Target="../media/image48.wmf"/><Relationship Id="rId2" Type="http://schemas.openxmlformats.org/officeDocument/2006/relationships/slideLayout" Target="../slideLayouts/slideLayout10.xml"/><Relationship Id="rId16" Type="http://schemas.openxmlformats.org/officeDocument/2006/relationships/oleObject" Target="../embeddings/oleObject62.bin"/><Relationship Id="rId20" Type="http://schemas.openxmlformats.org/officeDocument/2006/relationships/image" Target="../media/image49.wmf"/><Relationship Id="rId1" Type="http://schemas.openxmlformats.org/officeDocument/2006/relationships/vmlDrawing" Target="../drawings/vmlDrawing9.vml"/><Relationship Id="rId6" Type="http://schemas.openxmlformats.org/officeDocument/2006/relationships/oleObject" Target="../embeddings/oleObject57.bin"/><Relationship Id="rId11" Type="http://schemas.openxmlformats.org/officeDocument/2006/relationships/image" Target="../media/image45.wmf"/><Relationship Id="rId5" Type="http://schemas.openxmlformats.org/officeDocument/2006/relationships/image" Target="../media/image43.wmf"/><Relationship Id="rId15" Type="http://schemas.openxmlformats.org/officeDocument/2006/relationships/image" Target="../media/image47.wmf"/><Relationship Id="rId10" Type="http://schemas.openxmlformats.org/officeDocument/2006/relationships/oleObject" Target="../embeddings/oleObject59.bin"/><Relationship Id="rId19" Type="http://schemas.openxmlformats.org/officeDocument/2006/relationships/oleObject" Target="../embeddings/oleObject64.bin"/><Relationship Id="rId4" Type="http://schemas.openxmlformats.org/officeDocument/2006/relationships/oleObject" Target="../embeddings/oleObject56.bin"/><Relationship Id="rId9" Type="http://schemas.openxmlformats.org/officeDocument/2006/relationships/image" Target="../media/image2.wmf"/><Relationship Id="rId14" Type="http://schemas.openxmlformats.org/officeDocument/2006/relationships/oleObject" Target="../embeddings/oleObject61.bin"/><Relationship Id="rId22" Type="http://schemas.openxmlformats.org/officeDocument/2006/relationships/image" Target="../media/image50.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46.wmf"/><Relationship Id="rId18" Type="http://schemas.openxmlformats.org/officeDocument/2006/relationships/oleObject" Target="../embeddings/oleObject73.bin"/><Relationship Id="rId3" Type="http://schemas.openxmlformats.org/officeDocument/2006/relationships/notesSlide" Target="../notesSlides/notesSlide18.xml"/><Relationship Id="rId21" Type="http://schemas.openxmlformats.org/officeDocument/2006/relationships/oleObject" Target="../embeddings/oleObject75.bin"/><Relationship Id="rId7" Type="http://schemas.openxmlformats.org/officeDocument/2006/relationships/image" Target="../media/image44.wmf"/><Relationship Id="rId12" Type="http://schemas.openxmlformats.org/officeDocument/2006/relationships/oleObject" Target="../embeddings/oleObject70.bin"/><Relationship Id="rId17" Type="http://schemas.openxmlformats.org/officeDocument/2006/relationships/image" Target="../media/image48.wmf"/><Relationship Id="rId2" Type="http://schemas.openxmlformats.org/officeDocument/2006/relationships/slideLayout" Target="../slideLayouts/slideLayout10.xml"/><Relationship Id="rId16" Type="http://schemas.openxmlformats.org/officeDocument/2006/relationships/oleObject" Target="../embeddings/oleObject72.bin"/><Relationship Id="rId20" Type="http://schemas.openxmlformats.org/officeDocument/2006/relationships/image" Target="../media/image53.wmf"/><Relationship Id="rId1" Type="http://schemas.openxmlformats.org/officeDocument/2006/relationships/vmlDrawing" Target="../drawings/vmlDrawing10.vml"/><Relationship Id="rId6" Type="http://schemas.openxmlformats.org/officeDocument/2006/relationships/oleObject" Target="../embeddings/oleObject67.bin"/><Relationship Id="rId11" Type="http://schemas.openxmlformats.org/officeDocument/2006/relationships/image" Target="../media/image45.wmf"/><Relationship Id="rId5" Type="http://schemas.openxmlformats.org/officeDocument/2006/relationships/image" Target="../media/image43.wmf"/><Relationship Id="rId15" Type="http://schemas.openxmlformats.org/officeDocument/2006/relationships/image" Target="../media/image52.wmf"/><Relationship Id="rId10" Type="http://schemas.openxmlformats.org/officeDocument/2006/relationships/oleObject" Target="../embeddings/oleObject69.bin"/><Relationship Id="rId19" Type="http://schemas.openxmlformats.org/officeDocument/2006/relationships/oleObject" Target="../embeddings/oleObject74.bin"/><Relationship Id="rId4" Type="http://schemas.openxmlformats.org/officeDocument/2006/relationships/oleObject" Target="../embeddings/oleObject66.bin"/><Relationship Id="rId9" Type="http://schemas.openxmlformats.org/officeDocument/2006/relationships/image" Target="../media/image2.wmf"/><Relationship Id="rId14" Type="http://schemas.openxmlformats.org/officeDocument/2006/relationships/oleObject" Target="../embeddings/oleObject71.bin"/><Relationship Id="rId22" Type="http://schemas.openxmlformats.org/officeDocument/2006/relationships/image" Target="../media/image50.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58.wmf"/><Relationship Id="rId18" Type="http://schemas.openxmlformats.org/officeDocument/2006/relationships/oleObject" Target="../embeddings/oleObject83.bin"/><Relationship Id="rId3" Type="http://schemas.openxmlformats.org/officeDocument/2006/relationships/notesSlide" Target="../notesSlides/notesSlide19.xml"/><Relationship Id="rId7" Type="http://schemas.openxmlformats.org/officeDocument/2006/relationships/image" Target="../media/image55.wmf"/><Relationship Id="rId12" Type="http://schemas.openxmlformats.org/officeDocument/2006/relationships/oleObject" Target="../embeddings/oleObject80.bin"/><Relationship Id="rId17" Type="http://schemas.openxmlformats.org/officeDocument/2006/relationships/image" Target="../media/image60.wmf"/><Relationship Id="rId2" Type="http://schemas.openxmlformats.org/officeDocument/2006/relationships/slideLayout" Target="../slideLayouts/slideLayout10.xml"/><Relationship Id="rId16" Type="http://schemas.openxmlformats.org/officeDocument/2006/relationships/oleObject" Target="../embeddings/oleObject82.bin"/><Relationship Id="rId1" Type="http://schemas.openxmlformats.org/officeDocument/2006/relationships/vmlDrawing" Target="../drawings/vmlDrawing11.vml"/><Relationship Id="rId6" Type="http://schemas.openxmlformats.org/officeDocument/2006/relationships/oleObject" Target="../embeddings/oleObject77.bin"/><Relationship Id="rId11" Type="http://schemas.openxmlformats.org/officeDocument/2006/relationships/image" Target="../media/image57.wmf"/><Relationship Id="rId5" Type="http://schemas.openxmlformats.org/officeDocument/2006/relationships/image" Target="../media/image54.wmf"/><Relationship Id="rId15" Type="http://schemas.openxmlformats.org/officeDocument/2006/relationships/image" Target="../media/image59.wmf"/><Relationship Id="rId10" Type="http://schemas.openxmlformats.org/officeDocument/2006/relationships/oleObject" Target="../embeddings/oleObject79.bin"/><Relationship Id="rId19" Type="http://schemas.openxmlformats.org/officeDocument/2006/relationships/image" Target="../media/image61.wmf"/><Relationship Id="rId4" Type="http://schemas.openxmlformats.org/officeDocument/2006/relationships/oleObject" Target="../embeddings/oleObject76.bin"/><Relationship Id="rId9" Type="http://schemas.openxmlformats.org/officeDocument/2006/relationships/image" Target="../media/image56.wmf"/><Relationship Id="rId14" Type="http://schemas.openxmlformats.org/officeDocument/2006/relationships/oleObject" Target="../embeddings/oleObject81.bin"/></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notesSlide" Target="../notesSlides/notesSlide20.xml"/><Relationship Id="rId7" Type="http://schemas.openxmlformats.org/officeDocument/2006/relationships/image" Target="../media/image65.png"/><Relationship Id="rId2" Type="http://schemas.openxmlformats.org/officeDocument/2006/relationships/slideLayout" Target="../slideLayouts/slideLayout10.xml"/><Relationship Id="rId1" Type="http://schemas.openxmlformats.org/officeDocument/2006/relationships/vmlDrawing" Target="../drawings/vmlDrawing12.vml"/><Relationship Id="rId6" Type="http://schemas.openxmlformats.org/officeDocument/2006/relationships/image" Target="../media/image64.png"/><Relationship Id="rId11" Type="http://schemas.openxmlformats.org/officeDocument/2006/relationships/image" Target="../media/image63.wmf"/><Relationship Id="rId5" Type="http://schemas.openxmlformats.org/officeDocument/2006/relationships/image" Target="../media/image28.png"/><Relationship Id="rId10" Type="http://schemas.openxmlformats.org/officeDocument/2006/relationships/oleObject" Target="../embeddings/oleObject85.bin"/><Relationship Id="rId4" Type="http://schemas.openxmlformats.org/officeDocument/2006/relationships/image" Target="../media/image27.png"/><Relationship Id="rId9" Type="http://schemas.openxmlformats.org/officeDocument/2006/relationships/image" Target="../media/image12.wmf"/></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oleObject" Target="../embeddings/oleObject91.bin"/><Relationship Id="rId18" Type="http://schemas.openxmlformats.org/officeDocument/2006/relationships/oleObject" Target="../embeddings/oleObject94.bin"/><Relationship Id="rId3" Type="http://schemas.openxmlformats.org/officeDocument/2006/relationships/notesSlide" Target="../notesSlides/notesSlide22.xml"/><Relationship Id="rId21" Type="http://schemas.openxmlformats.org/officeDocument/2006/relationships/image" Target="../media/image72.wmf"/><Relationship Id="rId7" Type="http://schemas.openxmlformats.org/officeDocument/2006/relationships/image" Target="../media/image3.wmf"/><Relationship Id="rId12" Type="http://schemas.openxmlformats.org/officeDocument/2006/relationships/oleObject" Target="../embeddings/oleObject90.bin"/><Relationship Id="rId17" Type="http://schemas.openxmlformats.org/officeDocument/2006/relationships/oleObject" Target="../embeddings/oleObject93.bin"/><Relationship Id="rId2" Type="http://schemas.openxmlformats.org/officeDocument/2006/relationships/slideLayout" Target="../slideLayouts/slideLayout10.xml"/><Relationship Id="rId16" Type="http://schemas.openxmlformats.org/officeDocument/2006/relationships/image" Target="../media/image70.wmf"/><Relationship Id="rId20" Type="http://schemas.openxmlformats.org/officeDocument/2006/relationships/oleObject" Target="../embeddings/oleObject95.bin"/><Relationship Id="rId1" Type="http://schemas.openxmlformats.org/officeDocument/2006/relationships/vmlDrawing" Target="../drawings/vmlDrawing13.vml"/><Relationship Id="rId6" Type="http://schemas.openxmlformats.org/officeDocument/2006/relationships/oleObject" Target="../embeddings/oleObject87.bin"/><Relationship Id="rId11" Type="http://schemas.openxmlformats.org/officeDocument/2006/relationships/image" Target="../media/image68.wmf"/><Relationship Id="rId5" Type="http://schemas.openxmlformats.org/officeDocument/2006/relationships/image" Target="../media/image46.wmf"/><Relationship Id="rId15" Type="http://schemas.openxmlformats.org/officeDocument/2006/relationships/oleObject" Target="../embeddings/oleObject92.bin"/><Relationship Id="rId23" Type="http://schemas.openxmlformats.org/officeDocument/2006/relationships/image" Target="../media/image73.wmf"/><Relationship Id="rId10" Type="http://schemas.openxmlformats.org/officeDocument/2006/relationships/oleObject" Target="../embeddings/oleObject89.bin"/><Relationship Id="rId19" Type="http://schemas.openxmlformats.org/officeDocument/2006/relationships/image" Target="../media/image71.wmf"/><Relationship Id="rId4" Type="http://schemas.openxmlformats.org/officeDocument/2006/relationships/oleObject" Target="../embeddings/oleObject86.bin"/><Relationship Id="rId9" Type="http://schemas.openxmlformats.org/officeDocument/2006/relationships/image" Target="../media/image67.wmf"/><Relationship Id="rId14" Type="http://schemas.openxmlformats.org/officeDocument/2006/relationships/image" Target="../media/image69.wmf"/><Relationship Id="rId22" Type="http://schemas.openxmlformats.org/officeDocument/2006/relationships/oleObject" Target="../embeddings/oleObject96.bin"/></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3" Type="http://schemas.openxmlformats.org/officeDocument/2006/relationships/notesSlide" Target="../notesSlides/notesSlide3.xml"/><Relationship Id="rId7" Type="http://schemas.openxmlformats.org/officeDocument/2006/relationships/image" Target="../media/image3.wmf"/><Relationship Id="rId12" Type="http://schemas.openxmlformats.org/officeDocument/2006/relationships/oleObject" Target="../embeddings/oleObject5.bin"/><Relationship Id="rId17" Type="http://schemas.openxmlformats.org/officeDocument/2006/relationships/image" Target="../media/image8.wmf"/><Relationship Id="rId2" Type="http://schemas.openxmlformats.org/officeDocument/2006/relationships/slideLayout" Target="../slideLayouts/slideLayout10.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wmf"/><Relationship Id="rId5" Type="http://schemas.openxmlformats.org/officeDocument/2006/relationships/image" Target="../media/image2.wmf"/><Relationship Id="rId15" Type="http://schemas.openxmlformats.org/officeDocument/2006/relationships/image" Target="../media/image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4.wmf"/><Relationship Id="rId3" Type="http://schemas.openxmlformats.org/officeDocument/2006/relationships/notesSlide" Target="../notesSlides/notesSlide26.xml"/><Relationship Id="rId7" Type="http://schemas.openxmlformats.org/officeDocument/2006/relationships/image" Target="../media/image3.wmf"/><Relationship Id="rId12" Type="http://schemas.openxmlformats.org/officeDocument/2006/relationships/oleObject" Target="../embeddings/oleObject101.bin"/><Relationship Id="rId17" Type="http://schemas.openxmlformats.org/officeDocument/2006/relationships/image" Target="../media/image6.wmf"/><Relationship Id="rId2" Type="http://schemas.openxmlformats.org/officeDocument/2006/relationships/slideLayout" Target="../slideLayouts/slideLayout10.xml"/><Relationship Id="rId16" Type="http://schemas.openxmlformats.org/officeDocument/2006/relationships/oleObject" Target="../embeddings/oleObject103.bin"/><Relationship Id="rId1" Type="http://schemas.openxmlformats.org/officeDocument/2006/relationships/vmlDrawing" Target="../drawings/vmlDrawing14.vml"/><Relationship Id="rId6" Type="http://schemas.openxmlformats.org/officeDocument/2006/relationships/oleObject" Target="../embeddings/oleObject98.bin"/><Relationship Id="rId11" Type="http://schemas.openxmlformats.org/officeDocument/2006/relationships/image" Target="../media/image83.wmf"/><Relationship Id="rId5" Type="http://schemas.openxmlformats.org/officeDocument/2006/relationships/image" Target="../media/image2.wmf"/><Relationship Id="rId15" Type="http://schemas.openxmlformats.org/officeDocument/2006/relationships/image" Target="../media/image5.w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82.wmf"/><Relationship Id="rId14" Type="http://schemas.openxmlformats.org/officeDocument/2006/relationships/oleObject" Target="../embeddings/oleObject102.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image" Target="../media/image88.wmf"/><Relationship Id="rId18" Type="http://schemas.openxmlformats.org/officeDocument/2006/relationships/oleObject" Target="../embeddings/oleObject111.bin"/><Relationship Id="rId3" Type="http://schemas.openxmlformats.org/officeDocument/2006/relationships/notesSlide" Target="../notesSlides/notesSlide27.xml"/><Relationship Id="rId7" Type="http://schemas.openxmlformats.org/officeDocument/2006/relationships/image" Target="../media/image85.wmf"/><Relationship Id="rId12" Type="http://schemas.openxmlformats.org/officeDocument/2006/relationships/oleObject" Target="../embeddings/oleObject108.bin"/><Relationship Id="rId17" Type="http://schemas.openxmlformats.org/officeDocument/2006/relationships/image" Target="../media/image90.wmf"/><Relationship Id="rId2" Type="http://schemas.openxmlformats.org/officeDocument/2006/relationships/slideLayout" Target="../slideLayouts/slideLayout10.xml"/><Relationship Id="rId16" Type="http://schemas.openxmlformats.org/officeDocument/2006/relationships/oleObject" Target="../embeddings/oleObject110.bin"/><Relationship Id="rId1" Type="http://schemas.openxmlformats.org/officeDocument/2006/relationships/vmlDrawing" Target="../drawings/vmlDrawing15.vml"/><Relationship Id="rId6" Type="http://schemas.openxmlformats.org/officeDocument/2006/relationships/oleObject" Target="../embeddings/oleObject105.bin"/><Relationship Id="rId11" Type="http://schemas.openxmlformats.org/officeDocument/2006/relationships/image" Target="../media/image87.wmf"/><Relationship Id="rId5" Type="http://schemas.openxmlformats.org/officeDocument/2006/relationships/image" Target="../media/image84.wmf"/><Relationship Id="rId15" Type="http://schemas.openxmlformats.org/officeDocument/2006/relationships/image" Target="../media/image89.wmf"/><Relationship Id="rId10" Type="http://schemas.openxmlformats.org/officeDocument/2006/relationships/oleObject" Target="../embeddings/oleObject107.bin"/><Relationship Id="rId19" Type="http://schemas.openxmlformats.org/officeDocument/2006/relationships/image" Target="../media/image91.wmf"/><Relationship Id="rId4" Type="http://schemas.openxmlformats.org/officeDocument/2006/relationships/oleObject" Target="../embeddings/oleObject104.bin"/><Relationship Id="rId9" Type="http://schemas.openxmlformats.org/officeDocument/2006/relationships/image" Target="../media/image86.wmf"/><Relationship Id="rId14" Type="http://schemas.openxmlformats.org/officeDocument/2006/relationships/oleObject" Target="../embeddings/oleObject109.bin"/></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2.wmf"/><Relationship Id="rId18" Type="http://schemas.openxmlformats.org/officeDocument/2006/relationships/oleObject" Target="../embeddings/oleObject15.bin"/><Relationship Id="rId3" Type="http://schemas.openxmlformats.org/officeDocument/2006/relationships/notesSlide" Target="../notesSlides/notesSlide4.xml"/><Relationship Id="rId7" Type="http://schemas.openxmlformats.org/officeDocument/2006/relationships/image" Target="../media/image9.wmf"/><Relationship Id="rId12" Type="http://schemas.openxmlformats.org/officeDocument/2006/relationships/oleObject" Target="../embeddings/oleObject12.bin"/><Relationship Id="rId17" Type="http://schemas.openxmlformats.org/officeDocument/2006/relationships/image" Target="../media/image14.wmf"/><Relationship Id="rId2" Type="http://schemas.openxmlformats.org/officeDocument/2006/relationships/slideLayout" Target="../slideLayouts/slideLayout10.xml"/><Relationship Id="rId16"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11.wmf"/><Relationship Id="rId5" Type="http://schemas.openxmlformats.org/officeDocument/2006/relationships/image" Target="../media/image3.wmf"/><Relationship Id="rId15" Type="http://schemas.openxmlformats.org/officeDocument/2006/relationships/image" Target="../media/image13.wmf"/><Relationship Id="rId10" Type="http://schemas.openxmlformats.org/officeDocument/2006/relationships/oleObject" Target="../embeddings/oleObject11.bin"/><Relationship Id="rId19" Type="http://schemas.openxmlformats.org/officeDocument/2006/relationships/image" Target="../media/image8.wmf"/><Relationship Id="rId4" Type="http://schemas.openxmlformats.org/officeDocument/2006/relationships/oleObject" Target="../embeddings/oleObject8.bin"/><Relationship Id="rId9" Type="http://schemas.openxmlformats.org/officeDocument/2006/relationships/image" Target="../media/image10.wmf"/><Relationship Id="rId14" Type="http://schemas.openxmlformats.org/officeDocument/2006/relationships/oleObject" Target="../embeddings/oleObject13.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notesSlide" Target="../notesSlides/notesSlide28.xml"/><Relationship Id="rId7" Type="http://schemas.openxmlformats.org/officeDocument/2006/relationships/image" Target="../media/image94.wmf"/><Relationship Id="rId2" Type="http://schemas.openxmlformats.org/officeDocument/2006/relationships/slideLayout" Target="../slideLayouts/slideLayout10.xml"/><Relationship Id="rId1" Type="http://schemas.openxmlformats.org/officeDocument/2006/relationships/vmlDrawing" Target="../drawings/vmlDrawing16.vml"/><Relationship Id="rId6" Type="http://schemas.openxmlformats.org/officeDocument/2006/relationships/oleObject" Target="../embeddings/oleObject113.bin"/><Relationship Id="rId5" Type="http://schemas.openxmlformats.org/officeDocument/2006/relationships/image" Target="../media/image93.wmf"/><Relationship Id="rId4" Type="http://schemas.openxmlformats.org/officeDocument/2006/relationships/oleObject" Target="../embeddings/oleObject112.bin"/><Relationship Id="rId9" Type="http://schemas.openxmlformats.org/officeDocument/2006/relationships/image" Target="../media/image95.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99.wmf"/><Relationship Id="rId3" Type="http://schemas.openxmlformats.org/officeDocument/2006/relationships/notesSlide" Target="../notesSlides/notesSlide29.xml"/><Relationship Id="rId7" Type="http://schemas.openxmlformats.org/officeDocument/2006/relationships/image" Target="../media/image96.wmf"/><Relationship Id="rId12" Type="http://schemas.openxmlformats.org/officeDocument/2006/relationships/oleObject" Target="../embeddings/oleObject119.bin"/><Relationship Id="rId2" Type="http://schemas.openxmlformats.org/officeDocument/2006/relationships/slideLayout" Target="../slideLayouts/slideLayout10.xml"/><Relationship Id="rId16" Type="http://schemas.openxmlformats.org/officeDocument/2006/relationships/image" Target="../media/image101.png"/><Relationship Id="rId1" Type="http://schemas.openxmlformats.org/officeDocument/2006/relationships/vmlDrawing" Target="../drawings/vmlDrawing17.vml"/><Relationship Id="rId6" Type="http://schemas.openxmlformats.org/officeDocument/2006/relationships/oleObject" Target="../embeddings/oleObject116.bin"/><Relationship Id="rId11" Type="http://schemas.openxmlformats.org/officeDocument/2006/relationships/image" Target="../media/image98.wmf"/><Relationship Id="rId5" Type="http://schemas.openxmlformats.org/officeDocument/2006/relationships/image" Target="../media/image2.wmf"/><Relationship Id="rId15" Type="http://schemas.openxmlformats.org/officeDocument/2006/relationships/image" Target="../media/image100.wmf"/><Relationship Id="rId10" Type="http://schemas.openxmlformats.org/officeDocument/2006/relationships/oleObject" Target="../embeddings/oleObject118.bin"/><Relationship Id="rId4" Type="http://schemas.openxmlformats.org/officeDocument/2006/relationships/oleObject" Target="../embeddings/oleObject115.bin"/><Relationship Id="rId9" Type="http://schemas.openxmlformats.org/officeDocument/2006/relationships/image" Target="../media/image97.wmf"/><Relationship Id="rId14" Type="http://schemas.openxmlformats.org/officeDocument/2006/relationships/oleObject" Target="../embeddings/oleObject120.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image" Target="../media/image100.wmf"/><Relationship Id="rId3" Type="http://schemas.openxmlformats.org/officeDocument/2006/relationships/notesSlide" Target="../notesSlides/notesSlide30.xml"/><Relationship Id="rId7" Type="http://schemas.openxmlformats.org/officeDocument/2006/relationships/image" Target="../media/image97.wmf"/><Relationship Id="rId12" Type="http://schemas.openxmlformats.org/officeDocument/2006/relationships/oleObject" Target="../embeddings/oleObject125.bin"/><Relationship Id="rId17" Type="http://schemas.openxmlformats.org/officeDocument/2006/relationships/image" Target="../media/image101.png"/><Relationship Id="rId2" Type="http://schemas.openxmlformats.org/officeDocument/2006/relationships/slideLayout" Target="../slideLayouts/slideLayout10.xml"/><Relationship Id="rId16" Type="http://schemas.openxmlformats.org/officeDocument/2006/relationships/image" Target="../media/image104.png"/><Relationship Id="rId1" Type="http://schemas.openxmlformats.org/officeDocument/2006/relationships/vmlDrawing" Target="../drawings/vmlDrawing18.vml"/><Relationship Id="rId6" Type="http://schemas.openxmlformats.org/officeDocument/2006/relationships/oleObject" Target="../embeddings/oleObject122.bin"/><Relationship Id="rId11" Type="http://schemas.openxmlformats.org/officeDocument/2006/relationships/image" Target="../media/image95.wmf"/><Relationship Id="rId5" Type="http://schemas.openxmlformats.org/officeDocument/2006/relationships/image" Target="../media/image96.wmf"/><Relationship Id="rId15" Type="http://schemas.openxmlformats.org/officeDocument/2006/relationships/image" Target="../media/image103.wmf"/><Relationship Id="rId10" Type="http://schemas.openxmlformats.org/officeDocument/2006/relationships/oleObject" Target="../embeddings/oleObject124.bin"/><Relationship Id="rId4" Type="http://schemas.openxmlformats.org/officeDocument/2006/relationships/oleObject" Target="../embeddings/oleObject121.bin"/><Relationship Id="rId9" Type="http://schemas.openxmlformats.org/officeDocument/2006/relationships/image" Target="../media/image102.wmf"/><Relationship Id="rId14" Type="http://schemas.openxmlformats.org/officeDocument/2006/relationships/oleObject" Target="../embeddings/oleObject126.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vmlDrawing" Target="../drawings/vmlDrawing19.vml"/><Relationship Id="rId5" Type="http://schemas.openxmlformats.org/officeDocument/2006/relationships/image" Target="../media/image6.wmf"/><Relationship Id="rId4" Type="http://schemas.openxmlformats.org/officeDocument/2006/relationships/oleObject" Target="../embeddings/oleObject127.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vmlDrawing" Target="../drawings/vmlDrawing20.vml"/><Relationship Id="rId5" Type="http://schemas.openxmlformats.org/officeDocument/2006/relationships/image" Target="../media/image105.wmf"/><Relationship Id="rId4" Type="http://schemas.openxmlformats.org/officeDocument/2006/relationships/oleObject" Target="../embeddings/oleObject128.bin"/></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21.vml"/><Relationship Id="rId5" Type="http://schemas.openxmlformats.org/officeDocument/2006/relationships/image" Target="../media/image2.wmf"/><Relationship Id="rId4" Type="http://schemas.openxmlformats.org/officeDocument/2006/relationships/oleObject" Target="../embeddings/oleObject129.bin"/></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135.bin"/><Relationship Id="rId18" Type="http://schemas.openxmlformats.org/officeDocument/2006/relationships/image" Target="../media/image83.wmf"/><Relationship Id="rId3" Type="http://schemas.openxmlformats.org/officeDocument/2006/relationships/notesSlide" Target="../notesSlides/notesSlide35.xml"/><Relationship Id="rId21" Type="http://schemas.openxmlformats.org/officeDocument/2006/relationships/oleObject" Target="../embeddings/oleObject139.bin"/><Relationship Id="rId7" Type="http://schemas.openxmlformats.org/officeDocument/2006/relationships/oleObject" Target="../embeddings/oleObject132.bin"/><Relationship Id="rId12" Type="http://schemas.openxmlformats.org/officeDocument/2006/relationships/image" Target="../media/image112.wmf"/><Relationship Id="rId17" Type="http://schemas.openxmlformats.org/officeDocument/2006/relationships/oleObject" Target="../embeddings/oleObject137.bin"/><Relationship Id="rId25" Type="http://schemas.openxmlformats.org/officeDocument/2006/relationships/image" Target="../media/image113.png"/><Relationship Id="rId2" Type="http://schemas.openxmlformats.org/officeDocument/2006/relationships/slideLayout" Target="../slideLayouts/slideLayout10.xml"/><Relationship Id="rId16" Type="http://schemas.openxmlformats.org/officeDocument/2006/relationships/image" Target="../media/image82.wmf"/><Relationship Id="rId20" Type="http://schemas.openxmlformats.org/officeDocument/2006/relationships/image" Target="../media/image4.wmf"/><Relationship Id="rId1" Type="http://schemas.openxmlformats.org/officeDocument/2006/relationships/vmlDrawing" Target="../drawings/vmlDrawing22.vml"/><Relationship Id="rId6" Type="http://schemas.openxmlformats.org/officeDocument/2006/relationships/oleObject" Target="../embeddings/oleObject131.bin"/><Relationship Id="rId11" Type="http://schemas.openxmlformats.org/officeDocument/2006/relationships/oleObject" Target="../embeddings/oleObject134.bin"/><Relationship Id="rId24" Type="http://schemas.openxmlformats.org/officeDocument/2006/relationships/image" Target="../media/image105.wmf"/><Relationship Id="rId5" Type="http://schemas.openxmlformats.org/officeDocument/2006/relationships/image" Target="../media/image3.wmf"/><Relationship Id="rId15" Type="http://schemas.openxmlformats.org/officeDocument/2006/relationships/oleObject" Target="../embeddings/oleObject136.bin"/><Relationship Id="rId23" Type="http://schemas.openxmlformats.org/officeDocument/2006/relationships/oleObject" Target="../embeddings/oleObject140.bin"/><Relationship Id="rId10" Type="http://schemas.openxmlformats.org/officeDocument/2006/relationships/image" Target="../media/image111.wmf"/><Relationship Id="rId19" Type="http://schemas.openxmlformats.org/officeDocument/2006/relationships/oleObject" Target="../embeddings/oleObject138.bin"/><Relationship Id="rId4" Type="http://schemas.openxmlformats.org/officeDocument/2006/relationships/oleObject" Target="../embeddings/oleObject130.bin"/><Relationship Id="rId9" Type="http://schemas.openxmlformats.org/officeDocument/2006/relationships/oleObject" Target="../embeddings/oleObject133.bin"/><Relationship Id="rId14" Type="http://schemas.openxmlformats.org/officeDocument/2006/relationships/image" Target="../media/image36.wmf"/><Relationship Id="rId22" Type="http://schemas.openxmlformats.org/officeDocument/2006/relationships/image" Target="../media/image5.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43.bin"/><Relationship Id="rId13" Type="http://schemas.openxmlformats.org/officeDocument/2006/relationships/image" Target="../media/image117.wmf"/><Relationship Id="rId18" Type="http://schemas.openxmlformats.org/officeDocument/2006/relationships/oleObject" Target="../embeddings/oleObject148.bin"/><Relationship Id="rId26" Type="http://schemas.openxmlformats.org/officeDocument/2006/relationships/oleObject" Target="../embeddings/oleObject152.bin"/><Relationship Id="rId3" Type="http://schemas.openxmlformats.org/officeDocument/2006/relationships/notesSlide" Target="../notesSlides/notesSlide37.xml"/><Relationship Id="rId21" Type="http://schemas.openxmlformats.org/officeDocument/2006/relationships/image" Target="../media/image121.wmf"/><Relationship Id="rId7" Type="http://schemas.openxmlformats.org/officeDocument/2006/relationships/image" Target="../media/image114.wmf"/><Relationship Id="rId12" Type="http://schemas.openxmlformats.org/officeDocument/2006/relationships/oleObject" Target="../embeddings/oleObject145.bin"/><Relationship Id="rId17" Type="http://schemas.openxmlformats.org/officeDocument/2006/relationships/image" Target="../media/image119.wmf"/><Relationship Id="rId25" Type="http://schemas.openxmlformats.org/officeDocument/2006/relationships/image" Target="../media/image123.wmf"/><Relationship Id="rId2" Type="http://schemas.openxmlformats.org/officeDocument/2006/relationships/slideLayout" Target="../slideLayouts/slideLayout10.xml"/><Relationship Id="rId16" Type="http://schemas.openxmlformats.org/officeDocument/2006/relationships/oleObject" Target="../embeddings/oleObject147.bin"/><Relationship Id="rId20" Type="http://schemas.openxmlformats.org/officeDocument/2006/relationships/oleObject" Target="../embeddings/oleObject149.bin"/><Relationship Id="rId1" Type="http://schemas.openxmlformats.org/officeDocument/2006/relationships/vmlDrawing" Target="../drawings/vmlDrawing23.vml"/><Relationship Id="rId6" Type="http://schemas.openxmlformats.org/officeDocument/2006/relationships/oleObject" Target="../embeddings/oleObject142.bin"/><Relationship Id="rId11" Type="http://schemas.openxmlformats.org/officeDocument/2006/relationships/image" Target="../media/image116.wmf"/><Relationship Id="rId24" Type="http://schemas.openxmlformats.org/officeDocument/2006/relationships/oleObject" Target="../embeddings/oleObject151.bin"/><Relationship Id="rId5" Type="http://schemas.openxmlformats.org/officeDocument/2006/relationships/image" Target="../media/image3.wmf"/><Relationship Id="rId15" Type="http://schemas.openxmlformats.org/officeDocument/2006/relationships/image" Target="../media/image118.wmf"/><Relationship Id="rId23" Type="http://schemas.openxmlformats.org/officeDocument/2006/relationships/image" Target="../media/image122.wmf"/><Relationship Id="rId10" Type="http://schemas.openxmlformats.org/officeDocument/2006/relationships/oleObject" Target="../embeddings/oleObject144.bin"/><Relationship Id="rId19" Type="http://schemas.openxmlformats.org/officeDocument/2006/relationships/image" Target="../media/image120.wmf"/><Relationship Id="rId4" Type="http://schemas.openxmlformats.org/officeDocument/2006/relationships/oleObject" Target="../embeddings/oleObject141.bin"/><Relationship Id="rId9" Type="http://schemas.openxmlformats.org/officeDocument/2006/relationships/image" Target="../media/image115.wmf"/><Relationship Id="rId14" Type="http://schemas.openxmlformats.org/officeDocument/2006/relationships/oleObject" Target="../embeddings/oleObject146.bin"/><Relationship Id="rId22" Type="http://schemas.openxmlformats.org/officeDocument/2006/relationships/oleObject" Target="../embeddings/oleObject150.bin"/><Relationship Id="rId27" Type="http://schemas.openxmlformats.org/officeDocument/2006/relationships/image" Target="../media/image124.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image" Target="../media/image123.wmf"/><Relationship Id="rId3" Type="http://schemas.openxmlformats.org/officeDocument/2006/relationships/notesSlide" Target="../notesSlides/notesSlide38.xml"/><Relationship Id="rId7" Type="http://schemas.openxmlformats.org/officeDocument/2006/relationships/image" Target="../media/image118.wmf"/><Relationship Id="rId12" Type="http://schemas.openxmlformats.org/officeDocument/2006/relationships/oleObject" Target="../embeddings/oleObject157.bin"/><Relationship Id="rId2" Type="http://schemas.openxmlformats.org/officeDocument/2006/relationships/slideLayout" Target="../slideLayouts/slideLayout10.xml"/><Relationship Id="rId16" Type="http://schemas.openxmlformats.org/officeDocument/2006/relationships/image" Target="../media/image125.png"/><Relationship Id="rId1" Type="http://schemas.openxmlformats.org/officeDocument/2006/relationships/vmlDrawing" Target="../drawings/vmlDrawing24.vml"/><Relationship Id="rId6" Type="http://schemas.openxmlformats.org/officeDocument/2006/relationships/oleObject" Target="../embeddings/oleObject154.bin"/><Relationship Id="rId11" Type="http://schemas.openxmlformats.org/officeDocument/2006/relationships/image" Target="../media/image121.wmf"/><Relationship Id="rId5" Type="http://schemas.openxmlformats.org/officeDocument/2006/relationships/image" Target="../media/image114.wmf"/><Relationship Id="rId15" Type="http://schemas.openxmlformats.org/officeDocument/2006/relationships/image" Target="../media/image124.wmf"/><Relationship Id="rId10" Type="http://schemas.openxmlformats.org/officeDocument/2006/relationships/oleObject" Target="../embeddings/oleObject156.bin"/><Relationship Id="rId4" Type="http://schemas.openxmlformats.org/officeDocument/2006/relationships/oleObject" Target="../embeddings/oleObject153.bin"/><Relationship Id="rId9" Type="http://schemas.openxmlformats.org/officeDocument/2006/relationships/image" Target="../media/image120.wmf"/><Relationship Id="rId14" Type="http://schemas.openxmlformats.org/officeDocument/2006/relationships/oleObject" Target="../embeddings/oleObject158.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17.wmf"/><Relationship Id="rId3" Type="http://schemas.openxmlformats.org/officeDocument/2006/relationships/notesSlide" Target="../notesSlides/notesSlide5.xml"/><Relationship Id="rId7" Type="http://schemas.openxmlformats.org/officeDocument/2006/relationships/image" Target="../media/image9.wmf"/><Relationship Id="rId12" Type="http://schemas.openxmlformats.org/officeDocument/2006/relationships/oleObject" Target="../embeddings/oleObject20.bin"/><Relationship Id="rId17" Type="http://schemas.openxmlformats.org/officeDocument/2006/relationships/image" Target="../media/image8.wmf"/><Relationship Id="rId2" Type="http://schemas.openxmlformats.org/officeDocument/2006/relationships/slideLayout" Target="../slideLayouts/slideLayout10.xml"/><Relationship Id="rId16" Type="http://schemas.openxmlformats.org/officeDocument/2006/relationships/oleObject" Target="../embeddings/oleObject22.bin"/><Relationship Id="rId1" Type="http://schemas.openxmlformats.org/officeDocument/2006/relationships/vmlDrawing" Target="../drawings/vmlDrawing3.vml"/><Relationship Id="rId6" Type="http://schemas.openxmlformats.org/officeDocument/2006/relationships/oleObject" Target="../embeddings/oleObject17.bin"/><Relationship Id="rId11" Type="http://schemas.openxmlformats.org/officeDocument/2006/relationships/image" Target="../media/image16.wmf"/><Relationship Id="rId5" Type="http://schemas.openxmlformats.org/officeDocument/2006/relationships/image" Target="../media/image3.wmf"/><Relationship Id="rId15" Type="http://schemas.openxmlformats.org/officeDocument/2006/relationships/image" Target="../media/image18.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0.wmf"/><Relationship Id="rId14" Type="http://schemas.openxmlformats.org/officeDocument/2006/relationships/oleObject" Target="../embeddings/oleObject21.bin"/></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20.wmf"/><Relationship Id="rId3" Type="http://schemas.openxmlformats.org/officeDocument/2006/relationships/notesSlide" Target="../notesSlides/notesSlide6.xml"/><Relationship Id="rId7" Type="http://schemas.openxmlformats.org/officeDocument/2006/relationships/image" Target="../media/image9.wmf"/><Relationship Id="rId12" Type="http://schemas.openxmlformats.org/officeDocument/2006/relationships/oleObject" Target="../embeddings/oleObject27.bin"/><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24.bin"/><Relationship Id="rId11" Type="http://schemas.openxmlformats.org/officeDocument/2006/relationships/image" Target="../media/image16.wmf"/><Relationship Id="rId5" Type="http://schemas.openxmlformats.org/officeDocument/2006/relationships/image" Target="../media/image3.wmf"/><Relationship Id="rId15" Type="http://schemas.openxmlformats.org/officeDocument/2006/relationships/image" Target="../media/image21.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10.wmf"/><Relationship Id="rId14" Type="http://schemas.openxmlformats.org/officeDocument/2006/relationships/oleObject" Target="../embeddings/oleObject28.bin"/></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8 – Noisy output models:</a:t>
            </a:r>
          </a:p>
          <a:p>
            <a:r>
              <a:rPr lang="en-US" sz="5400" dirty="0">
                <a:latin typeface="Arial Narrow" pitchFamily="34" charset="0"/>
                <a:ea typeface="ＭＳ Ｐゴシック" pitchFamily="34" charset="-128"/>
              </a:rPr>
              <a:t>Escape rate and soft threshold</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8229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8</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Variation of membrane </a:t>
            </a:r>
            <a:r>
              <a:rPr lang="fr-CH" sz="5400" b="1" dirty="0" err="1">
                <a:latin typeface="Arial Narrow" pitchFamily="34" charset="0"/>
                <a:cs typeface="ＭＳ Ｐゴシック" charset="0"/>
              </a:rPr>
              <a:t>potential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lang="fr-CH" sz="5400" dirty="0">
                <a:latin typeface="Arial Narrow" pitchFamily="34" charset="0"/>
                <a:cs typeface="ＭＳ Ｐゴシック" charset="0"/>
              </a:rPr>
              <a:t>white noise approximation</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8.2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Autocorrelation</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Poisson</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8</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Noisy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dirty="0" err="1">
                <a:latin typeface="Arial Narrow" pitchFamily="34" charset="0"/>
              </a:rPr>
              <a:t>superthreshold</a:t>
            </a:r>
            <a:r>
              <a:rPr lang="fr-CH" sz="4400" dirty="0">
                <a:latin typeface="Arial Narrow" pitchFamily="34" charset="0"/>
              </a:rPr>
              <a:t> and </a:t>
            </a:r>
            <a:r>
              <a:rPr lang="fr-CH" sz="4400" dirty="0" err="1">
                <a:latin typeface="Arial Narrow" pitchFamily="34" charset="0"/>
              </a:rPr>
              <a:t>subthreshold</a:t>
            </a:r>
            <a:endParaRPr lang="fr-CH" sz="4400" dirty="0">
              <a:latin typeface="Arial Narrow" pitchFamily="34"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endParaRPr lang="fr-CH" sz="4400" dirty="0" err="1">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8</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 Escape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noise</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4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intensity</a:t>
            </a:r>
            <a:endPar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indent="-568325" eaLnBrk="0" hangingPunct="0">
              <a:buClr>
                <a:srgbClr val="FF0000"/>
              </a:buClr>
              <a:buSzPct val="150000"/>
              <a:defRPr/>
            </a:pPr>
            <a:r>
              <a:rPr lang="fr-CH" sz="5400" b="1" dirty="0">
                <a:latin typeface="Arial Narrow" pitchFamily="34" charset="0"/>
                <a:cs typeface="ＭＳ Ｐゴシック" charset="0"/>
              </a:rPr>
              <a:t>8.5  </a:t>
            </a:r>
            <a:r>
              <a:rPr lang="fr-CH" sz="5400" b="1" dirty="0" err="1">
                <a:latin typeface="Arial Narrow" pitchFamily="34" charset="0"/>
                <a:cs typeface="ＭＳ Ｐゴシック" charset="0"/>
              </a:rPr>
              <a:t>Renewal</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models</a:t>
            </a:r>
            <a:endParaRPr lang="fr-CH" sz="5400" b="1" dirty="0">
              <a:latin typeface="Arial Narrow" pitchFamily="34" charset="0"/>
              <a:cs typeface="ＭＳ Ｐゴシック" charset="0"/>
            </a:endParaRPr>
          </a:p>
          <a:p>
            <a:pPr marL="1079500" indent="-568325" eaLnBrk="0" hangingPunct="0">
              <a:buClr>
                <a:srgbClr val="FF0000"/>
              </a:buClr>
              <a:buSzPct val="150000"/>
              <a:defRPr/>
            </a:pPr>
            <a:r>
              <a:rPr lang="fr-CH" sz="5400" b="1" dirty="0">
                <a:latin typeface="Arial Narrow" pitchFamily="34" charset="0"/>
                <a:cs typeface="ＭＳ Ｐゴシック" charset="0"/>
              </a:rPr>
              <a:t>8.6 </a:t>
            </a:r>
            <a:r>
              <a:rPr lang="fr-CH" sz="5400" b="1" dirty="0" err="1">
                <a:latin typeface="Arial Narrow" pitchFamily="34" charset="0"/>
                <a:cs typeface="ＭＳ Ｐゴシック" charset="0"/>
              </a:rPr>
              <a:t>Comparison</a:t>
            </a:r>
            <a:r>
              <a:rPr lang="fr-CH" sz="5400" b="1" dirty="0">
                <a:latin typeface="Arial Narrow" pitchFamily="34" charset="0"/>
                <a:cs typeface="ＭＳ Ｐゴシック" charset="0"/>
              </a:rPr>
              <a:t> of noise </a:t>
            </a:r>
            <a:r>
              <a:rPr lang="fr-CH" sz="5400" b="1" dirty="0" err="1">
                <a:latin typeface="Arial Narrow" pitchFamily="34" charset="0"/>
                <a:cs typeface="ＭＳ Ｐゴシック" charset="0"/>
              </a:rPr>
              <a:t>models</a:t>
            </a:r>
            <a:endParaRPr lang="fr-CH" sz="5400" b="1" dirty="0">
              <a:latin typeface="Arial Narrow" pitchFamily="34" charset="0"/>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8 – parts</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4</a:t>
            </a:r>
            <a:r>
              <a:rPr lang="en-US" sz="5400" b="1" dirty="0">
                <a:solidFill>
                  <a:srgbClr val="C30000"/>
                </a:solidFill>
                <a:latin typeface="Arial Narrow" pitchFamily="34" charset="0"/>
                <a:cs typeface="Arial Narrow" charset="0"/>
              </a:rPr>
              <a:t>-6 Noisy Output: Escape Rate and Soft Threshold</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794084" y="3685518"/>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 name="Rounded Rectangle 10"/>
          <p:cNvSpPr/>
          <p:nvPr/>
        </p:nvSpPr>
        <p:spPr>
          <a:xfrm>
            <a:off x="10709903" y="6761753"/>
            <a:ext cx="9773651" cy="1818867"/>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10202779" y="6761752"/>
            <a:ext cx="11404684" cy="1"/>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12838218" y="6363278"/>
            <a:ext cx="6122115" cy="2565488"/>
            <a:chOff x="2688" y="1056"/>
            <a:chExt cx="2640" cy="1296"/>
          </a:xfrm>
        </p:grpSpPr>
        <p:sp>
          <p:nvSpPr>
            <p:cNvPr id="26679"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26680"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26638"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42730"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82"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26644" name="Freeform 30"/>
          <p:cNvSpPr>
            <a:spLocks/>
          </p:cNvSpPr>
          <p:nvPr/>
        </p:nvSpPr>
        <p:spPr bwMode="auto">
          <a:xfrm>
            <a:off x="12838218" y="6903380"/>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26645" name="Text Box 33"/>
          <p:cNvSpPr txBox="1">
            <a:spLocks noChangeArrowheads="1"/>
          </p:cNvSpPr>
          <p:nvPr/>
        </p:nvSpPr>
        <p:spPr bwMode="auto">
          <a:xfrm>
            <a:off x="15321576" y="7381597"/>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48197" name="Line 37"/>
          <p:cNvSpPr>
            <a:spLocks noChangeShapeType="1"/>
          </p:cNvSpPr>
          <p:nvPr/>
        </p:nvSpPr>
        <p:spPr bwMode="auto">
          <a:xfrm flipV="1">
            <a:off x="15179026" y="6633329"/>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sp>
        <p:nvSpPr>
          <p:cNvPr id="348222" name="Text Box 62"/>
          <p:cNvSpPr txBox="1">
            <a:spLocks noChangeArrowheads="1"/>
          </p:cNvSpPr>
          <p:nvPr/>
        </p:nvSpPr>
        <p:spPr bwMode="auto">
          <a:xfrm>
            <a:off x="14818902" y="8793740"/>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4" name="Group 70"/>
          <p:cNvGrpSpPr>
            <a:grpSpLocks/>
          </p:cNvGrpSpPr>
          <p:nvPr/>
        </p:nvGrpSpPr>
        <p:grpSpPr bwMode="auto">
          <a:xfrm>
            <a:off x="13918591" y="7038407"/>
            <a:ext cx="1260435" cy="762333"/>
            <a:chOff x="528" y="1104"/>
            <a:chExt cx="336" cy="271"/>
          </a:xfrm>
        </p:grpSpPr>
        <p:sp>
          <p:nvSpPr>
            <p:cNvPr id="26673"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26635"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242731" name="Equation" r:id="rId6" imgW="304560" imgH="203040" progId="Equation.3">
                    <p:embed/>
                  </p:oleObj>
                </mc:Choice>
                <mc:Fallback>
                  <p:oleObj name="Equation" r:id="rId6" imgW="304560" imgH="203040" progId="Equation.3">
                    <p:embed/>
                    <p:pic>
                      <p:nvPicPr>
                        <p:cNvPr id="0" name="Object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8.4</a:t>
            </a:r>
            <a:r>
              <a:rPr lang="en-US" sz="6600" dirty="0">
                <a:solidFill>
                  <a:srgbClr val="FF0000"/>
                </a:solidFill>
                <a:latin typeface="Impact" charset="0"/>
                <a:ea typeface="ＭＳ Ｐゴシック" charset="0"/>
                <a:cs typeface="Impact" charset="0"/>
              </a:rPr>
              <a:t> escape noise/stochastic intensity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0" name="Straight Connector 5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8940593" y="1755334"/>
            <a:ext cx="11062644" cy="1846659"/>
          </a:xfrm>
          <a:prstGeom prst="rect">
            <a:avLst/>
          </a:prstGeom>
          <a:noFill/>
        </p:spPr>
        <p:txBody>
          <a:bodyPr wrap="none" rtlCol="0">
            <a:spAutoFit/>
          </a:bodyPr>
          <a:lstStyle/>
          <a:p>
            <a:r>
              <a:rPr lang="en-US" dirty="0"/>
              <a:t>Escape rate = stochastic intensity</a:t>
            </a:r>
          </a:p>
          <a:p>
            <a:r>
              <a:rPr lang="en-US" dirty="0"/>
              <a:t>                       of point process</a:t>
            </a:r>
          </a:p>
        </p:txBody>
      </p:sp>
      <p:graphicFrame>
        <p:nvGraphicFramePr>
          <p:cNvPr id="36" name="Object 74"/>
          <p:cNvGraphicFramePr>
            <a:graphicFrameLocks noChangeAspect="1"/>
          </p:cNvGraphicFramePr>
          <p:nvPr/>
        </p:nvGraphicFramePr>
        <p:xfrm>
          <a:off x="12137327" y="4143375"/>
          <a:ext cx="3530600" cy="717550"/>
        </p:xfrm>
        <a:graphic>
          <a:graphicData uri="http://schemas.openxmlformats.org/presentationml/2006/ole">
            <mc:AlternateContent xmlns:mc="http://schemas.openxmlformats.org/markup-compatibility/2006">
              <mc:Choice xmlns:v="urn:schemas-microsoft-com:vml" Requires="v">
                <p:oleObj spid="_x0000_s242732" name="Equation" r:id="rId8" imgW="901440" imgH="203040" progId="Equation.DSMT4">
                  <p:embed/>
                </p:oleObj>
              </mc:Choice>
              <mc:Fallback>
                <p:oleObj name="Equation" r:id="rId8" imgW="90144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37327" y="4143375"/>
                        <a:ext cx="3530600"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5" name="Object 9"/>
          <p:cNvGraphicFramePr>
            <a:graphicFrameLocks noChangeAspect="1"/>
          </p:cNvGraphicFramePr>
          <p:nvPr/>
        </p:nvGraphicFramePr>
        <p:xfrm>
          <a:off x="12638987" y="9055814"/>
          <a:ext cx="398462" cy="717550"/>
        </p:xfrm>
        <a:graphic>
          <a:graphicData uri="http://schemas.openxmlformats.org/presentationml/2006/ole">
            <mc:AlternateContent xmlns:mc="http://schemas.openxmlformats.org/markup-compatibility/2006">
              <mc:Choice xmlns:v="urn:schemas-microsoft-com:vml" Requires="v">
                <p:oleObj spid="_x0000_s242733" name="Equation" r:id="rId10" imgW="101520" imgH="203040" progId="Equation.DSMT4">
                  <p:embed/>
                </p:oleObj>
              </mc:Choice>
              <mc:Fallback>
                <p:oleObj name="Equation" r:id="rId10" imgW="101520" imgH="20304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38987" y="9055814"/>
                        <a:ext cx="398462"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48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7" grpId="0" animBg="1"/>
      <p:bldP spid="34822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30" name="Title 3"/>
          <p:cNvSpPr txBox="1">
            <a:spLocks/>
          </p:cNvSpPr>
          <p:nvPr/>
        </p:nvSpPr>
        <p:spPr>
          <a:xfrm>
            <a:off x="697827" y="8322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Quiz 8.4</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1" name="Straight Connector 30"/>
          <p:cNvCxnSpPr/>
          <p:nvPr/>
        </p:nvCxnSpPr>
        <p:spPr>
          <a:xfrm>
            <a:off x="-215313" y="1075160"/>
            <a:ext cx="2182277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6" name="Rectangle 46"/>
          <p:cNvSpPr>
            <a:spLocks noChangeArrowheads="1"/>
          </p:cNvSpPr>
          <p:nvPr/>
        </p:nvSpPr>
        <p:spPr bwMode="auto">
          <a:xfrm>
            <a:off x="95250" y="1291726"/>
            <a:ext cx="21297900" cy="10547346"/>
          </a:xfrm>
          <a:prstGeom prst="rect">
            <a:avLst/>
          </a:prstGeom>
          <a:solidFill>
            <a:srgbClr val="FF9900">
              <a:alpha val="27843"/>
            </a:srgbClr>
          </a:solidFill>
          <a:ln w="57150">
            <a:solidFill>
              <a:schemeClr val="tx1"/>
            </a:solidFill>
            <a:prstDash val="dash"/>
            <a:miter lim="800000"/>
            <a:headEnd/>
            <a:tailEnd/>
          </a:ln>
        </p:spPr>
        <p:txBody>
          <a:bodyPr wrap="none" lIns="192911" tIns="96455" rIns="192911" bIns="96455" anchor="ctr"/>
          <a:lstStyle/>
          <a:p>
            <a:pPr algn="ctr"/>
            <a:endParaRPr lang="fr-FR"/>
          </a:p>
        </p:txBody>
      </p:sp>
      <p:sp>
        <p:nvSpPr>
          <p:cNvPr id="8" name="TextBox 7"/>
          <p:cNvSpPr txBox="1"/>
          <p:nvPr/>
        </p:nvSpPr>
        <p:spPr>
          <a:xfrm flipH="1">
            <a:off x="697827" y="1291726"/>
            <a:ext cx="18480510" cy="9325630"/>
          </a:xfrm>
          <a:prstGeom prst="rect">
            <a:avLst/>
          </a:prstGeom>
          <a:noFill/>
        </p:spPr>
        <p:txBody>
          <a:bodyPr wrap="square" rtlCol="0">
            <a:spAutoFit/>
          </a:bodyPr>
          <a:lstStyle/>
          <a:p>
            <a:r>
              <a:rPr lang="en-US" sz="4000" b="1" dirty="0"/>
              <a:t>Escape rate/stochastic intensity in neuron models</a:t>
            </a:r>
            <a:endParaRPr lang="en-US" sz="4000" dirty="0"/>
          </a:p>
          <a:p>
            <a:r>
              <a:rPr lang="en-US" sz="4000" dirty="0"/>
              <a:t>[ ] The escape rate of a neuron model has units one over time</a:t>
            </a:r>
          </a:p>
          <a:p>
            <a:r>
              <a:rPr lang="en-US" sz="4000" dirty="0"/>
              <a:t>[ ] The stochastic intensity of a point process has units one over time</a:t>
            </a:r>
          </a:p>
          <a:p>
            <a:r>
              <a:rPr lang="en-US" sz="4000" dirty="0"/>
              <a:t>[ ] For large voltages, the escape rate of a neuron model always saturates</a:t>
            </a:r>
          </a:p>
          <a:p>
            <a:r>
              <a:rPr lang="en-US" sz="4000" dirty="0"/>
              <a:t>     at some finite value</a:t>
            </a:r>
          </a:p>
          <a:p>
            <a:r>
              <a:rPr lang="en-US" sz="4000" dirty="0"/>
              <a:t>[ ] After a step in the membrane potential, the mean waiting time until a spike is fired is proportional to the escape rate </a:t>
            </a:r>
          </a:p>
          <a:p>
            <a:r>
              <a:rPr lang="en-US" sz="4000" dirty="0"/>
              <a:t>[ ] After a step in the membrane potential, the mean waiting time until a spike is fired is equal  to the inverse of the escape rate </a:t>
            </a:r>
          </a:p>
          <a:p>
            <a:r>
              <a:rPr lang="en-US" sz="4000" dirty="0"/>
              <a:t>[ ] The stochastic intensity of a leaky integrate-and-fire model with reset  only depends on the external input current but not on the time of the last reset</a:t>
            </a:r>
          </a:p>
          <a:p>
            <a:r>
              <a:rPr lang="en-US" sz="4000" dirty="0"/>
              <a:t>[ ] The stochastic intensity of a leaky integrate-and-fire model with reset  depends on the external input current AND on the time of the last reset</a:t>
            </a:r>
          </a:p>
          <a:p>
            <a:endParaRPr lang="en-US" sz="4000" dirty="0"/>
          </a:p>
          <a:p>
            <a:endParaRPr lang="en-US"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8 – Variability and Noise:</a:t>
            </a:r>
          </a:p>
          <a:p>
            <a:r>
              <a:rPr lang="en-US" sz="5400" dirty="0">
                <a:latin typeface="Arial Narrow" pitchFamily="34" charset="0"/>
                <a:ea typeface="ＭＳ Ｐゴシック" pitchFamily="34" charset="-128"/>
              </a:rPr>
              <a:t>Autocorrelation</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034716"/>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8</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Variation of membrane </a:t>
            </a:r>
            <a:r>
              <a:rPr lang="fr-CH" sz="5400" b="1" dirty="0" err="1">
                <a:latin typeface="Arial Narrow" pitchFamily="34" charset="0"/>
                <a:cs typeface="ＭＳ Ｐゴシック" charset="0"/>
              </a:rPr>
              <a:t>potential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lang="fr-CH" sz="5400" dirty="0">
                <a:latin typeface="Arial Narrow" pitchFamily="34" charset="0"/>
                <a:cs typeface="ＭＳ Ｐゴシック" charset="0"/>
              </a:rPr>
              <a:t>white noise approximation</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8.2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Autocorrelation</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Poisson</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8</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Noisy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dirty="0" err="1">
                <a:latin typeface="Arial Narrow" pitchFamily="34" charset="0"/>
              </a:rPr>
              <a:t>superthreshold</a:t>
            </a:r>
            <a:r>
              <a:rPr lang="fr-CH" sz="4400" dirty="0">
                <a:latin typeface="Arial Narrow" pitchFamily="34" charset="0"/>
              </a:rPr>
              <a:t> and </a:t>
            </a:r>
            <a:r>
              <a:rPr lang="fr-CH" sz="4400" dirty="0" err="1">
                <a:latin typeface="Arial Narrow" pitchFamily="34" charset="0"/>
              </a:rPr>
              <a:t>subthreshold</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8</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 Escape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noise</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4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intensity</a:t>
            </a:r>
            <a:endPar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indent="-568325" eaLnBrk="0" hangingPunct="0">
              <a:buClr>
                <a:srgbClr val="FF0000"/>
              </a:buClr>
              <a:buSzPct val="150000"/>
              <a:defRPr/>
            </a:pPr>
            <a:r>
              <a:rPr lang="fr-CH" sz="5400" b="1" dirty="0">
                <a:latin typeface="Arial Narrow" pitchFamily="34" charset="0"/>
                <a:cs typeface="ＭＳ Ｐゴシック" charset="0"/>
              </a:rPr>
              <a:t>8.5  </a:t>
            </a:r>
            <a:r>
              <a:rPr lang="fr-CH" sz="5400" b="1" dirty="0" err="1">
                <a:latin typeface="Arial Narrow" pitchFamily="34" charset="0"/>
                <a:cs typeface="ＭＳ Ｐゴシック" charset="0"/>
              </a:rPr>
              <a:t>Renewal</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models</a:t>
            </a:r>
            <a:endParaRPr lang="fr-CH" sz="5400" b="1" dirty="0">
              <a:latin typeface="Arial Narrow" pitchFamily="34" charset="0"/>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8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5</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 Renewal model</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794084" y="3685518"/>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 name="Rounded Rectangle 10"/>
          <p:cNvSpPr/>
          <p:nvPr/>
        </p:nvSpPr>
        <p:spPr>
          <a:xfrm>
            <a:off x="11185359" y="7988504"/>
            <a:ext cx="9773651" cy="1818867"/>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9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8.5</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a:t>
            </a:r>
            <a:r>
              <a:rPr lang="en-US" sz="6600" dirty="0" err="1">
                <a:solidFill>
                  <a:srgbClr val="FF0000"/>
                </a:solidFill>
                <a:latin typeface="Impact" charset="0"/>
                <a:ea typeface="ＭＳ Ｐゴシック" charset="0"/>
                <a:cs typeface="Impact" charset="0"/>
              </a:rPr>
              <a:t>Interspike</a:t>
            </a:r>
            <a:r>
              <a:rPr lang="en-US" sz="6600" dirty="0">
                <a:solidFill>
                  <a:srgbClr val="FF0000"/>
                </a:solidFill>
                <a:latin typeface="Impact" charset="0"/>
                <a:ea typeface="ＭＳ Ｐゴシック" charset="0"/>
                <a:cs typeface="Impact" charset="0"/>
              </a:rPr>
              <a:t> Intervals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2" name="Straight Connector 9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5" name="Line 123"/>
          <p:cNvSpPr>
            <a:spLocks noChangeShapeType="1"/>
          </p:cNvSpPr>
          <p:nvPr/>
        </p:nvSpPr>
        <p:spPr bwMode="auto">
          <a:xfrm>
            <a:off x="15568358" y="1888061"/>
            <a:ext cx="0" cy="680755"/>
          </a:xfrm>
          <a:prstGeom prst="line">
            <a:avLst/>
          </a:prstGeom>
          <a:noFill/>
          <a:ln w="9525">
            <a:noFill/>
            <a:round/>
            <a:headEnd/>
            <a:tailEnd/>
          </a:ln>
        </p:spPr>
        <p:txBody>
          <a:bodyPr wrap="none" lIns="192911" tIns="96455" rIns="192911" bIns="96455" anchor="ctr"/>
          <a:lstStyle/>
          <a:p>
            <a:endParaRPr lang="en-US"/>
          </a:p>
        </p:txBody>
      </p:sp>
      <p:graphicFrame>
        <p:nvGraphicFramePr>
          <p:cNvPr id="6" name="Object 4"/>
          <p:cNvGraphicFramePr>
            <a:graphicFrameLocks noChangeAspect="1"/>
          </p:cNvGraphicFramePr>
          <p:nvPr/>
        </p:nvGraphicFramePr>
        <p:xfrm>
          <a:off x="1885950" y="8835776"/>
          <a:ext cx="5562600" cy="1671638"/>
        </p:xfrm>
        <a:graphic>
          <a:graphicData uri="http://schemas.openxmlformats.org/presentationml/2006/ole">
            <mc:AlternateContent xmlns:mc="http://schemas.openxmlformats.org/markup-compatibility/2006">
              <mc:Choice xmlns:v="urn:schemas-microsoft-com:vml" Requires="v">
                <p:oleObj spid="_x0000_s243754" name="Equation" r:id="rId4" imgW="1358640" imgH="393480" progId="Equation.DSMT4">
                  <p:embed/>
                </p:oleObj>
              </mc:Choice>
              <mc:Fallback>
                <p:oleObj name="Equation" r:id="rId4" imgW="1358640" imgH="3934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950" y="8835776"/>
                        <a:ext cx="55626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7" name="AutoShape 9"/>
          <p:cNvSpPr>
            <a:spLocks noChangeArrowheads="1"/>
          </p:cNvSpPr>
          <p:nvPr/>
        </p:nvSpPr>
        <p:spPr bwMode="auto">
          <a:xfrm>
            <a:off x="572327" y="7756758"/>
            <a:ext cx="10379836" cy="4096135"/>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a:p>
        </p:txBody>
      </p:sp>
      <p:graphicFrame>
        <p:nvGraphicFramePr>
          <p:cNvPr id="8" name="Object 20"/>
          <p:cNvGraphicFramePr>
            <a:graphicFrameLocks noChangeAspect="1"/>
          </p:cNvGraphicFramePr>
          <p:nvPr/>
        </p:nvGraphicFramePr>
        <p:xfrm>
          <a:off x="1170781" y="10346779"/>
          <a:ext cx="6992937" cy="1187450"/>
        </p:xfrm>
        <a:graphic>
          <a:graphicData uri="http://schemas.openxmlformats.org/presentationml/2006/ole">
            <mc:AlternateContent xmlns:mc="http://schemas.openxmlformats.org/markup-compatibility/2006">
              <mc:Choice xmlns:v="urn:schemas-microsoft-com:vml" Requires="v">
                <p:oleObj spid="_x0000_s243755" name="Equation" r:id="rId6" imgW="1879560" imgH="279360" progId="Equation.DSMT4">
                  <p:embed/>
                </p:oleObj>
              </mc:Choice>
              <mc:Fallback>
                <p:oleObj name="Equation" r:id="rId6" imgW="1879560" imgH="279360" progId="Equation.DSMT4">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0781" y="10346779"/>
                        <a:ext cx="699293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9" name="TextBox 8"/>
          <p:cNvSpPr txBox="1"/>
          <p:nvPr/>
        </p:nvSpPr>
        <p:spPr>
          <a:xfrm>
            <a:off x="869277" y="7779699"/>
            <a:ext cx="8658139" cy="1446550"/>
          </a:xfrm>
          <a:prstGeom prst="rect">
            <a:avLst/>
          </a:prstGeom>
          <a:noFill/>
        </p:spPr>
        <p:txBody>
          <a:bodyPr wrap="none" rtlCol="0">
            <a:spAutoFit/>
          </a:bodyPr>
          <a:lstStyle/>
          <a:p>
            <a:r>
              <a:rPr lang="en-US" sz="4400" dirty="0">
                <a:solidFill>
                  <a:srgbClr val="FF0000"/>
                </a:solidFill>
              </a:rPr>
              <a:t>Example: </a:t>
            </a:r>
          </a:p>
          <a:p>
            <a:r>
              <a:rPr lang="en-US" sz="4400" dirty="0">
                <a:solidFill>
                  <a:srgbClr val="FF0000"/>
                </a:solidFill>
              </a:rPr>
              <a:t>nonlinear integrate-and-fire model</a:t>
            </a:r>
          </a:p>
        </p:txBody>
      </p:sp>
      <p:sp>
        <p:nvSpPr>
          <p:cNvPr id="10" name="TextBox 9"/>
          <p:cNvSpPr txBox="1"/>
          <p:nvPr/>
        </p:nvSpPr>
        <p:spPr>
          <a:xfrm>
            <a:off x="697827" y="5840707"/>
            <a:ext cx="8359981" cy="969496"/>
          </a:xfrm>
          <a:prstGeom prst="rect">
            <a:avLst/>
          </a:prstGeom>
          <a:noFill/>
        </p:spPr>
        <p:txBody>
          <a:bodyPr wrap="none" rtlCol="0">
            <a:spAutoFit/>
          </a:bodyPr>
          <a:lstStyle/>
          <a:p>
            <a:r>
              <a:rPr lang="en-US" dirty="0"/>
              <a:t>deterministic part of input</a:t>
            </a:r>
          </a:p>
        </p:txBody>
      </p:sp>
      <p:graphicFrame>
        <p:nvGraphicFramePr>
          <p:cNvPr id="31747" name="Object 4"/>
          <p:cNvGraphicFramePr>
            <a:graphicFrameLocks noChangeAspect="1"/>
          </p:cNvGraphicFramePr>
          <p:nvPr/>
        </p:nvGraphicFramePr>
        <p:xfrm>
          <a:off x="2178505" y="6894745"/>
          <a:ext cx="3640137" cy="862013"/>
        </p:xfrm>
        <a:graphic>
          <a:graphicData uri="http://schemas.openxmlformats.org/presentationml/2006/ole">
            <mc:AlternateContent xmlns:mc="http://schemas.openxmlformats.org/markup-compatibility/2006">
              <mc:Choice xmlns:v="urn:schemas-microsoft-com:vml" Requires="v">
                <p:oleObj spid="_x0000_s243756" name="Equation" r:id="rId8" imgW="888840" imgH="203040" progId="Equation.DSMT4">
                  <p:embed/>
                </p:oleObj>
              </mc:Choice>
              <mc:Fallback>
                <p:oleObj name="Equation" r:id="rId8" imgW="88884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8505" y="6894745"/>
                        <a:ext cx="3640137"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2" name="TextBox 11"/>
          <p:cNvSpPr txBox="1"/>
          <p:nvPr/>
        </p:nvSpPr>
        <p:spPr>
          <a:xfrm>
            <a:off x="10641422" y="5925249"/>
            <a:ext cx="10596170" cy="969496"/>
          </a:xfrm>
          <a:prstGeom prst="rect">
            <a:avLst/>
          </a:prstGeom>
          <a:noFill/>
        </p:spPr>
        <p:txBody>
          <a:bodyPr wrap="none" rtlCol="0">
            <a:spAutoFit/>
          </a:bodyPr>
          <a:lstStyle/>
          <a:p>
            <a:r>
              <a:rPr lang="en-US" dirty="0"/>
              <a:t>noisy part of input/intrinsic noise</a:t>
            </a:r>
          </a:p>
        </p:txBody>
      </p:sp>
      <p:sp>
        <p:nvSpPr>
          <p:cNvPr id="13" name="TextBox 12"/>
          <p:cNvSpPr txBox="1"/>
          <p:nvPr/>
        </p:nvSpPr>
        <p:spPr>
          <a:xfrm>
            <a:off x="13103580" y="6810203"/>
            <a:ext cx="4929555" cy="969496"/>
          </a:xfrm>
          <a:prstGeom prst="rect">
            <a:avLst/>
          </a:prstGeom>
          <a:noFill/>
        </p:spPr>
        <p:txBody>
          <a:bodyPr wrap="none" rtlCol="0">
            <a:spAutoFit/>
          </a:bodyPr>
          <a:lstStyle/>
          <a:p>
            <a:r>
              <a:rPr lang="en-US" dirty="0">
                <a:sym typeface="Wingdings" pitchFamily="2" charset="2"/>
              </a:rPr>
              <a:t> </a:t>
            </a:r>
            <a:r>
              <a:rPr lang="en-US" i="1" dirty="0">
                <a:sym typeface="Wingdings" pitchFamily="2" charset="2"/>
              </a:rPr>
              <a:t>escape rate</a:t>
            </a:r>
            <a:endParaRPr lang="en-US" i="1" dirty="0"/>
          </a:p>
        </p:txBody>
      </p:sp>
      <p:graphicFrame>
        <p:nvGraphicFramePr>
          <p:cNvPr id="15" name="Object 6"/>
          <p:cNvGraphicFramePr>
            <a:graphicFrameLocks noChangeAspect="1"/>
          </p:cNvGraphicFramePr>
          <p:nvPr/>
        </p:nvGraphicFramePr>
        <p:xfrm>
          <a:off x="11449518" y="9702254"/>
          <a:ext cx="7246937" cy="804863"/>
        </p:xfrm>
        <a:graphic>
          <a:graphicData uri="http://schemas.openxmlformats.org/presentationml/2006/ole">
            <mc:AlternateContent xmlns:mc="http://schemas.openxmlformats.org/markup-compatibility/2006">
              <mc:Choice xmlns:v="urn:schemas-microsoft-com:vml" Requires="v">
                <p:oleObj spid="_x0000_s243757" name="Equation" r:id="rId10" imgW="2019240" imgH="228600" progId="Equation.DSMT4">
                  <p:embed/>
                </p:oleObj>
              </mc:Choice>
              <mc:Fallback>
                <p:oleObj name="Equation" r:id="rId10" imgW="2019240" imgH="228600"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49518" y="9702254"/>
                        <a:ext cx="7246937"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11583934" y="8112501"/>
            <a:ext cx="7968848" cy="1446550"/>
          </a:xfrm>
          <a:prstGeom prst="rect">
            <a:avLst/>
          </a:prstGeom>
          <a:noFill/>
        </p:spPr>
        <p:txBody>
          <a:bodyPr wrap="none" rtlCol="0">
            <a:spAutoFit/>
          </a:bodyPr>
          <a:lstStyle/>
          <a:p>
            <a:r>
              <a:rPr lang="en-US" sz="4400" dirty="0">
                <a:solidFill>
                  <a:srgbClr val="00B050"/>
                </a:solidFill>
              </a:rPr>
              <a:t>Example: </a:t>
            </a:r>
          </a:p>
          <a:p>
            <a:r>
              <a:rPr lang="en-US" sz="4400" dirty="0">
                <a:solidFill>
                  <a:srgbClr val="00B050"/>
                </a:solidFill>
              </a:rPr>
              <a:t>exponential stochastic intensity</a:t>
            </a:r>
          </a:p>
        </p:txBody>
      </p:sp>
      <p:sp>
        <p:nvSpPr>
          <p:cNvPr id="18" name="Rounded Rectangle 17"/>
          <p:cNvSpPr/>
          <p:nvPr/>
        </p:nvSpPr>
        <p:spPr>
          <a:xfrm>
            <a:off x="11159004" y="7756759"/>
            <a:ext cx="9662645" cy="4096134"/>
          </a:xfrm>
          <a:prstGeom prst="round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8"/>
          <p:cNvGrpSpPr/>
          <p:nvPr/>
        </p:nvGrpSpPr>
        <p:grpSpPr>
          <a:xfrm>
            <a:off x="3224592" y="1299902"/>
            <a:ext cx="15887700" cy="4540805"/>
            <a:chOff x="1182697" y="2213811"/>
            <a:chExt cx="20424766" cy="5787189"/>
          </a:xfrm>
        </p:grpSpPr>
        <p:pic>
          <p:nvPicPr>
            <p:cNvPr id="20" name="Picture 2"/>
            <p:cNvPicPr>
              <a:picLocks noChangeAspect="1" noChangeArrowheads="1"/>
            </p:cNvPicPr>
            <p:nvPr/>
          </p:nvPicPr>
          <p:blipFill>
            <a:blip r:embed="rId12"/>
            <a:srcRect/>
            <a:stretch>
              <a:fillRect/>
            </a:stretch>
          </p:blipFill>
          <p:spPr bwMode="auto">
            <a:xfrm>
              <a:off x="1182697" y="2213811"/>
              <a:ext cx="10362904" cy="5511884"/>
            </a:xfrm>
            <a:prstGeom prst="rect">
              <a:avLst/>
            </a:prstGeom>
            <a:noFill/>
            <a:ln w="9525">
              <a:noFill/>
              <a:miter lim="800000"/>
              <a:headEnd/>
              <a:tailEnd/>
            </a:ln>
          </p:spPr>
        </p:pic>
        <p:pic>
          <p:nvPicPr>
            <p:cNvPr id="21" name="Picture 2"/>
            <p:cNvPicPr>
              <a:picLocks noChangeAspect="1" noChangeArrowheads="1"/>
            </p:cNvPicPr>
            <p:nvPr/>
          </p:nvPicPr>
          <p:blipFill>
            <a:blip r:embed="rId13"/>
            <a:srcRect/>
            <a:stretch>
              <a:fillRect/>
            </a:stretch>
          </p:blipFill>
          <p:spPr bwMode="auto">
            <a:xfrm>
              <a:off x="6557770" y="2213811"/>
              <a:ext cx="15049693" cy="5445710"/>
            </a:xfrm>
            <a:prstGeom prst="rect">
              <a:avLst/>
            </a:prstGeom>
            <a:noFill/>
            <a:ln w="9525">
              <a:noFill/>
              <a:miter lim="800000"/>
              <a:headEnd/>
              <a:tailEnd/>
            </a:ln>
          </p:spPr>
        </p:pic>
        <p:sp>
          <p:nvSpPr>
            <p:cNvPr id="22" name="Rectangle 21"/>
            <p:cNvSpPr/>
            <p:nvPr/>
          </p:nvSpPr>
          <p:spPr>
            <a:xfrm>
              <a:off x="11811000" y="2495550"/>
              <a:ext cx="9796463" cy="55054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0951369" y="6783221"/>
              <a:ext cx="6765132" cy="10463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7"/>
          <p:cNvGrpSpPr/>
          <p:nvPr/>
        </p:nvGrpSpPr>
        <p:grpSpPr>
          <a:xfrm>
            <a:off x="11285527" y="4167446"/>
            <a:ext cx="6997260" cy="1757803"/>
            <a:chOff x="881261" y="6383535"/>
            <a:chExt cx="6997260" cy="1757803"/>
          </a:xfrm>
        </p:grpSpPr>
        <p:sp>
          <p:nvSpPr>
            <p:cNvPr id="29" name="Line 4"/>
            <p:cNvSpPr>
              <a:spLocks noChangeShapeType="1"/>
            </p:cNvSpPr>
            <p:nvPr/>
          </p:nvSpPr>
          <p:spPr bwMode="auto">
            <a:xfrm>
              <a:off x="900311" y="7753350"/>
              <a:ext cx="6122115" cy="0"/>
            </a:xfrm>
            <a:prstGeom prst="line">
              <a:avLst/>
            </a:prstGeom>
            <a:noFill/>
            <a:ln w="9525">
              <a:solidFill>
                <a:schemeClr val="tx1"/>
              </a:solidFill>
              <a:round/>
              <a:headEnd/>
              <a:tailEnd type="triangle" w="med" len="med"/>
            </a:ln>
          </p:spPr>
          <p:txBody>
            <a:bodyPr wrap="none" anchor="ctr"/>
            <a:lstStyle/>
            <a:p>
              <a:endParaRPr lang="en-US"/>
            </a:p>
          </p:txBody>
        </p:sp>
        <p:sp>
          <p:nvSpPr>
            <p:cNvPr id="30" name="Text Box 62"/>
            <p:cNvSpPr txBox="1">
              <a:spLocks noChangeArrowheads="1"/>
            </p:cNvSpPr>
            <p:nvPr/>
          </p:nvSpPr>
          <p:spPr bwMode="auto">
            <a:xfrm>
              <a:off x="7307791" y="7161714"/>
              <a:ext cx="570730" cy="979624"/>
            </a:xfrm>
            <a:prstGeom prst="rect">
              <a:avLst/>
            </a:prstGeom>
            <a:noFill/>
            <a:ln w="9525">
              <a:noFill/>
              <a:miter lim="800000"/>
              <a:headEnd/>
              <a:tailEnd/>
            </a:ln>
          </p:spPr>
          <p:txBody>
            <a:bodyPr wrap="none" lIns="192911" tIns="96455" rIns="192911" bIns="96455">
              <a:spAutoFit/>
            </a:bodyPr>
            <a:lstStyle/>
            <a:p>
              <a:r>
                <a:rPr lang="en-US" sz="5100" i="1" dirty="0"/>
                <a:t>t</a:t>
              </a:r>
              <a:endParaRPr lang="en-US" sz="3800" i="1" dirty="0"/>
            </a:p>
          </p:txBody>
        </p:sp>
        <p:sp>
          <p:nvSpPr>
            <p:cNvPr id="31" name="Line 5"/>
            <p:cNvSpPr>
              <a:spLocks noChangeShapeType="1"/>
            </p:cNvSpPr>
            <p:nvPr/>
          </p:nvSpPr>
          <p:spPr bwMode="auto">
            <a:xfrm flipV="1">
              <a:off x="881261" y="6383535"/>
              <a:ext cx="0" cy="1367630"/>
            </a:xfrm>
            <a:prstGeom prst="line">
              <a:avLst/>
            </a:prstGeom>
            <a:noFill/>
            <a:ln w="9525">
              <a:solidFill>
                <a:schemeClr val="tx1"/>
              </a:solidFill>
              <a:round/>
              <a:headEnd/>
              <a:tailEnd type="triangle" w="med" len="me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4BAEB96-FA58-4C50-BB39-11380903C502}"/>
              </a:ext>
            </a:extLst>
          </p:cNvPr>
          <p:cNvPicPr>
            <a:picLocks noChangeAspect="1"/>
          </p:cNvPicPr>
          <p:nvPr/>
        </p:nvPicPr>
        <p:blipFill>
          <a:blip r:embed="rId2"/>
          <a:stretch>
            <a:fillRect/>
          </a:stretch>
        </p:blipFill>
        <p:spPr>
          <a:xfrm>
            <a:off x="0" y="0"/>
            <a:ext cx="21874161" cy="12152313"/>
          </a:xfrm>
          <a:prstGeom prst="rect">
            <a:avLst/>
          </a:prstGeom>
        </p:spPr>
      </p:pic>
    </p:spTree>
    <p:extLst>
      <p:ext uri="{BB962C8B-B14F-4D97-AF65-F5344CB8AC3E}">
        <p14:creationId xmlns:p14="http://schemas.microsoft.com/office/powerpoint/2010/main" val="1128690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900311" y="2430463"/>
            <a:ext cx="6122115" cy="2565488"/>
            <a:chOff x="2688" y="1056"/>
            <a:chExt cx="2640" cy="1296"/>
          </a:xfrm>
        </p:grpSpPr>
        <p:sp>
          <p:nvSpPr>
            <p:cNvPr id="26679"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26680"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26638"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44798"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82"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26641" name="Text Box 9"/>
          <p:cNvSpPr txBox="1">
            <a:spLocks noChangeArrowheads="1"/>
          </p:cNvSpPr>
          <p:nvPr/>
        </p:nvSpPr>
        <p:spPr bwMode="auto">
          <a:xfrm>
            <a:off x="1800622" y="1485283"/>
            <a:ext cx="3935432" cy="779569"/>
          </a:xfrm>
          <a:prstGeom prst="rect">
            <a:avLst/>
          </a:prstGeom>
          <a:noFill/>
          <a:ln w="9525">
            <a:noFill/>
            <a:miter lim="800000"/>
            <a:headEnd/>
            <a:tailEnd/>
          </a:ln>
        </p:spPr>
        <p:txBody>
          <a:bodyPr wrap="none" lIns="192911" tIns="96455" rIns="192911" bIns="96455">
            <a:spAutoFit/>
          </a:bodyPr>
          <a:lstStyle/>
          <a:p>
            <a:r>
              <a:rPr lang="en-US" sz="3800" dirty="0"/>
              <a:t> escape process</a:t>
            </a:r>
          </a:p>
        </p:txBody>
      </p:sp>
      <p:sp>
        <p:nvSpPr>
          <p:cNvPr id="26644" name="Freeform 30"/>
          <p:cNvSpPr>
            <a:spLocks/>
          </p:cNvSpPr>
          <p:nvPr/>
        </p:nvSpPr>
        <p:spPr bwMode="auto">
          <a:xfrm>
            <a:off x="900311" y="3105591"/>
            <a:ext cx="4681617" cy="1890360"/>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26645" name="Text Box 33"/>
          <p:cNvSpPr txBox="1">
            <a:spLocks noChangeArrowheads="1"/>
          </p:cNvSpPr>
          <p:nvPr/>
        </p:nvSpPr>
        <p:spPr bwMode="auto">
          <a:xfrm>
            <a:off x="3383669" y="3448782"/>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48197" name="Line 37"/>
          <p:cNvSpPr>
            <a:spLocks noChangeShapeType="1"/>
          </p:cNvSpPr>
          <p:nvPr/>
        </p:nvSpPr>
        <p:spPr bwMode="auto">
          <a:xfrm flipV="1">
            <a:off x="3241119" y="2700514"/>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sp>
        <p:nvSpPr>
          <p:cNvPr id="348218" name="Text Box 58"/>
          <p:cNvSpPr txBox="1">
            <a:spLocks noChangeArrowheads="1"/>
          </p:cNvSpPr>
          <p:nvPr/>
        </p:nvSpPr>
        <p:spPr bwMode="auto">
          <a:xfrm>
            <a:off x="9845126" y="4428406"/>
            <a:ext cx="4017186" cy="779569"/>
          </a:xfrm>
          <a:prstGeom prst="rect">
            <a:avLst/>
          </a:prstGeom>
          <a:noFill/>
          <a:ln w="9525">
            <a:solidFill>
              <a:srgbClr val="FF0000"/>
            </a:solidFill>
            <a:miter lim="800000"/>
            <a:headEnd/>
            <a:tailEnd/>
          </a:ln>
        </p:spPr>
        <p:txBody>
          <a:bodyPr wrap="none" lIns="192911" tIns="96455" rIns="192911" bIns="96455">
            <a:spAutoFit/>
          </a:bodyPr>
          <a:lstStyle/>
          <a:p>
            <a:r>
              <a:rPr lang="en-US" sz="3800" dirty="0">
                <a:solidFill>
                  <a:srgbClr val="FF0000"/>
                </a:solidFill>
              </a:rPr>
              <a:t>Survivor function</a:t>
            </a:r>
            <a:endParaRPr lang="en-US" sz="3800" dirty="0"/>
          </a:p>
        </p:txBody>
      </p:sp>
      <p:graphicFrame>
        <p:nvGraphicFramePr>
          <p:cNvPr id="26627" name="Object 59"/>
          <p:cNvGraphicFramePr>
            <a:graphicFrameLocks noChangeAspect="1"/>
          </p:cNvGraphicFramePr>
          <p:nvPr/>
        </p:nvGraphicFramePr>
        <p:xfrm>
          <a:off x="657225" y="4995863"/>
          <a:ext cx="633413" cy="936625"/>
        </p:xfrm>
        <a:graphic>
          <a:graphicData uri="http://schemas.openxmlformats.org/presentationml/2006/ole">
            <mc:AlternateContent xmlns:mc="http://schemas.openxmlformats.org/markup-compatibility/2006">
              <mc:Choice xmlns:v="urn:schemas-microsoft-com:vml" Requires="v">
                <p:oleObj spid="_x0000_s244799" name="Equation" r:id="rId6" imgW="101520" imgH="203040" progId="Equation.DSMT4">
                  <p:embed/>
                </p:oleObj>
              </mc:Choice>
              <mc:Fallback>
                <p:oleObj name="Equation" r:id="rId6" imgW="101520" imgH="203040" progId="Equation.DSMT4">
                  <p:embed/>
                  <p:pic>
                    <p:nvPicPr>
                      <p:cNvPr id="0"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25" y="4995863"/>
                        <a:ext cx="633413"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22" name="Text Box 62"/>
          <p:cNvSpPr txBox="1">
            <a:spLocks noChangeArrowheads="1"/>
          </p:cNvSpPr>
          <p:nvPr/>
        </p:nvSpPr>
        <p:spPr bwMode="auto">
          <a:xfrm>
            <a:off x="2880995" y="4860925"/>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4" name="Group 70"/>
          <p:cNvGrpSpPr>
            <a:grpSpLocks/>
          </p:cNvGrpSpPr>
          <p:nvPr/>
        </p:nvGrpSpPr>
        <p:grpSpPr bwMode="auto">
          <a:xfrm>
            <a:off x="1980684" y="3105592"/>
            <a:ext cx="1260435" cy="762333"/>
            <a:chOff x="528" y="1104"/>
            <a:chExt cx="336" cy="271"/>
          </a:xfrm>
        </p:grpSpPr>
        <p:sp>
          <p:nvSpPr>
            <p:cNvPr id="26673"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26635"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244800" name="Equation" r:id="rId8" imgW="304560" imgH="203040" progId="Equation.3">
                    <p:embed/>
                  </p:oleObj>
                </mc:Choice>
                <mc:Fallback>
                  <p:oleObj name="Equation" r:id="rId8" imgW="304560" imgH="203040" progId="Equation.3">
                    <p:embed/>
                    <p:pic>
                      <p:nvPicPr>
                        <p:cNvPr id="0" name="Object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73"/>
          <p:cNvGrpSpPr>
            <a:grpSpLocks/>
          </p:cNvGrpSpPr>
          <p:nvPr/>
        </p:nvGrpSpPr>
        <p:grpSpPr bwMode="auto">
          <a:xfrm>
            <a:off x="9015638" y="1970531"/>
            <a:ext cx="4846674" cy="1459966"/>
            <a:chOff x="182" y="2088"/>
            <a:chExt cx="1585" cy="519"/>
          </a:xfrm>
        </p:grpSpPr>
        <p:graphicFrame>
          <p:nvGraphicFramePr>
            <p:cNvPr id="26634" name="Object 74"/>
            <p:cNvGraphicFramePr>
              <a:graphicFrameLocks noChangeAspect="1"/>
            </p:cNvGraphicFramePr>
            <p:nvPr/>
          </p:nvGraphicFramePr>
          <p:xfrm>
            <a:off x="336" y="2352"/>
            <a:ext cx="1431" cy="255"/>
          </p:xfrm>
          <a:graphic>
            <a:graphicData uri="http://schemas.openxmlformats.org/presentationml/2006/ole">
              <mc:AlternateContent xmlns:mc="http://schemas.openxmlformats.org/markup-compatibility/2006">
                <mc:Choice xmlns:v="urn:schemas-microsoft-com:vml" Requires="v">
                  <p:oleObj spid="_x0000_s244801" name="Equation" r:id="rId10" imgW="1130040" imgH="203040" progId="Equation.3">
                    <p:embed/>
                  </p:oleObj>
                </mc:Choice>
                <mc:Fallback>
                  <p:oleObj name="Equation" r:id="rId10" imgW="1130040" imgH="203040" progId="Equation.3">
                    <p:embed/>
                    <p:pic>
                      <p:nvPicPr>
                        <p:cNvPr id="0" name="Object 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 y="2352"/>
                          <a:ext cx="1431"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2" name="Text Box 75"/>
            <p:cNvSpPr txBox="1">
              <a:spLocks noChangeArrowheads="1"/>
            </p:cNvSpPr>
            <p:nvPr/>
          </p:nvSpPr>
          <p:spPr bwMode="auto">
            <a:xfrm>
              <a:off x="182" y="2088"/>
              <a:ext cx="1048" cy="241"/>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grpSp>
        <p:nvGrpSpPr>
          <p:cNvPr id="6" name="Group 108"/>
          <p:cNvGrpSpPr>
            <a:grpSpLocks/>
          </p:cNvGrpSpPr>
          <p:nvPr/>
        </p:nvGrpSpPr>
        <p:grpSpPr bwMode="auto">
          <a:xfrm>
            <a:off x="11508975" y="5340548"/>
            <a:ext cx="6002073" cy="1184289"/>
            <a:chOff x="-128" y="2917"/>
            <a:chExt cx="1600" cy="421"/>
          </a:xfrm>
        </p:grpSpPr>
        <p:grpSp>
          <p:nvGrpSpPr>
            <p:cNvPr id="7" name="Group 109"/>
            <p:cNvGrpSpPr>
              <a:grpSpLocks/>
            </p:cNvGrpSpPr>
            <p:nvPr/>
          </p:nvGrpSpPr>
          <p:grpSpPr bwMode="auto">
            <a:xfrm>
              <a:off x="-128" y="2917"/>
              <a:ext cx="1600" cy="406"/>
              <a:chOff x="1709" y="3445"/>
              <a:chExt cx="1886" cy="402"/>
            </a:xfrm>
          </p:grpSpPr>
          <p:graphicFrame>
            <p:nvGraphicFramePr>
              <p:cNvPr id="26631" name="Object 110"/>
              <p:cNvGraphicFramePr>
                <a:graphicFrameLocks noChangeAspect="1"/>
              </p:cNvGraphicFramePr>
              <p:nvPr/>
            </p:nvGraphicFramePr>
            <p:xfrm>
              <a:off x="1709" y="3445"/>
              <a:ext cx="1886" cy="402"/>
            </p:xfrm>
            <a:graphic>
              <a:graphicData uri="http://schemas.openxmlformats.org/presentationml/2006/ole">
                <mc:AlternateContent xmlns:mc="http://schemas.openxmlformats.org/markup-compatibility/2006">
                  <mc:Choice xmlns:v="urn:schemas-microsoft-com:vml" Requires="v">
                    <p:oleObj spid="_x0000_s244802" name="Equation" r:id="rId12" imgW="1269720" imgH="241200" progId="Equation.3">
                      <p:embed/>
                    </p:oleObj>
                  </mc:Choice>
                  <mc:Fallback>
                    <p:oleObj name="Equation" r:id="rId12" imgW="1269720" imgH="241200" progId="Equation.3">
                      <p:embed/>
                      <p:pic>
                        <p:nvPicPr>
                          <p:cNvPr id="0" name="Object 1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9" y="3445"/>
                            <a:ext cx="1886"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6" name="Line 111"/>
              <p:cNvSpPr>
                <a:spLocks noChangeShapeType="1"/>
              </p:cNvSpPr>
              <p:nvPr/>
            </p:nvSpPr>
            <p:spPr bwMode="auto">
              <a:xfrm>
                <a:off x="2688" y="3552"/>
                <a:ext cx="0" cy="240"/>
              </a:xfrm>
              <a:prstGeom prst="line">
                <a:avLst/>
              </a:prstGeom>
              <a:noFill/>
              <a:ln w="9525">
                <a:noFill/>
                <a:round/>
                <a:headEnd/>
                <a:tailEnd/>
              </a:ln>
            </p:spPr>
            <p:txBody>
              <a:bodyPr wrap="none" anchor="ctr"/>
              <a:lstStyle/>
              <a:p>
                <a:endParaRPr lang="en-US"/>
              </a:p>
            </p:txBody>
          </p:sp>
        </p:grpSp>
        <p:graphicFrame>
          <p:nvGraphicFramePr>
            <p:cNvPr id="26630" name="Object 112"/>
            <p:cNvGraphicFramePr>
              <a:graphicFrameLocks noChangeAspect="1"/>
            </p:cNvGraphicFramePr>
            <p:nvPr/>
          </p:nvGraphicFramePr>
          <p:xfrm>
            <a:off x="1031" y="2991"/>
            <a:ext cx="185" cy="347"/>
          </p:xfrm>
          <a:graphic>
            <a:graphicData uri="http://schemas.openxmlformats.org/presentationml/2006/ole">
              <mc:AlternateContent xmlns:mc="http://schemas.openxmlformats.org/markup-compatibility/2006">
                <mc:Choice xmlns:v="urn:schemas-microsoft-com:vml" Requires="v">
                  <p:oleObj spid="_x0000_s244803" name="Equation" r:id="rId14" imgW="101520" imgH="190440" progId="Equation.3">
                    <p:embed/>
                  </p:oleObj>
                </mc:Choice>
                <mc:Fallback>
                  <p:oleObj name="Equation" r:id="rId14" imgW="101520" imgH="190440" progId="Equation.3">
                    <p:embed/>
                    <p:pic>
                      <p:nvPicPr>
                        <p:cNvPr id="0" name="Object 1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1" y="2991"/>
                          <a:ext cx="185"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8.5</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a:t>
            </a:r>
            <a:r>
              <a:rPr lang="en-US" sz="6600" dirty="0" err="1">
                <a:solidFill>
                  <a:srgbClr val="FF0000"/>
                </a:solidFill>
                <a:latin typeface="Impact" charset="0"/>
                <a:ea typeface="ＭＳ Ｐゴシック" charset="0"/>
                <a:cs typeface="Impact" charset="0"/>
              </a:rPr>
              <a:t>Interspike</a:t>
            </a:r>
            <a:r>
              <a:rPr lang="en-US" sz="6600" dirty="0">
                <a:solidFill>
                  <a:srgbClr val="FF0000"/>
                </a:solidFill>
                <a:latin typeface="Impact" charset="0"/>
                <a:ea typeface="ＭＳ Ｐゴシック" charset="0"/>
                <a:cs typeface="Impact" charset="0"/>
              </a:rPr>
              <a:t> Interval distribution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0" name="Straight Connector 5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8" name="Group 63"/>
          <p:cNvGrpSpPr/>
          <p:nvPr/>
        </p:nvGrpSpPr>
        <p:grpSpPr>
          <a:xfrm>
            <a:off x="881261" y="6383535"/>
            <a:ext cx="6426530" cy="2216089"/>
            <a:chOff x="881261" y="6383535"/>
            <a:chExt cx="6426530" cy="2216089"/>
          </a:xfrm>
        </p:grpSpPr>
        <p:sp>
          <p:nvSpPr>
            <p:cNvPr id="61" name="Line 4"/>
            <p:cNvSpPr>
              <a:spLocks noChangeShapeType="1"/>
            </p:cNvSpPr>
            <p:nvPr/>
          </p:nvSpPr>
          <p:spPr bwMode="auto">
            <a:xfrm>
              <a:off x="900311" y="7753350"/>
              <a:ext cx="6122115" cy="0"/>
            </a:xfrm>
            <a:prstGeom prst="line">
              <a:avLst/>
            </a:prstGeom>
            <a:noFill/>
            <a:ln w="9525">
              <a:solidFill>
                <a:schemeClr val="tx1"/>
              </a:solidFill>
              <a:round/>
              <a:headEnd/>
              <a:tailEnd type="triangle" w="med" len="med"/>
            </a:ln>
          </p:spPr>
          <p:txBody>
            <a:bodyPr wrap="none" anchor="ctr"/>
            <a:lstStyle/>
            <a:p>
              <a:endParaRPr lang="en-US"/>
            </a:p>
          </p:txBody>
        </p:sp>
        <p:sp>
          <p:nvSpPr>
            <p:cNvPr id="62" name="Text Box 62"/>
            <p:cNvSpPr txBox="1">
              <a:spLocks noChangeArrowheads="1"/>
            </p:cNvSpPr>
            <p:nvPr/>
          </p:nvSpPr>
          <p:spPr bwMode="auto">
            <a:xfrm>
              <a:off x="6737061" y="7620000"/>
              <a:ext cx="570730" cy="979624"/>
            </a:xfrm>
            <a:prstGeom prst="rect">
              <a:avLst/>
            </a:prstGeom>
            <a:noFill/>
            <a:ln w="9525">
              <a:noFill/>
              <a:miter lim="800000"/>
              <a:headEnd/>
              <a:tailEnd/>
            </a:ln>
          </p:spPr>
          <p:txBody>
            <a:bodyPr wrap="none" lIns="192911" tIns="96455" rIns="192911" bIns="96455">
              <a:spAutoFit/>
            </a:bodyPr>
            <a:lstStyle/>
            <a:p>
              <a:r>
                <a:rPr lang="en-US" sz="5100" i="1" dirty="0"/>
                <a:t>t</a:t>
              </a:r>
              <a:endParaRPr lang="en-US" sz="3800" i="1" dirty="0"/>
            </a:p>
          </p:txBody>
        </p:sp>
        <p:sp>
          <p:nvSpPr>
            <p:cNvPr id="63" name="Line 5"/>
            <p:cNvSpPr>
              <a:spLocks noChangeShapeType="1"/>
            </p:cNvSpPr>
            <p:nvPr/>
          </p:nvSpPr>
          <p:spPr bwMode="auto">
            <a:xfrm flipV="1">
              <a:off x="881261" y="6383535"/>
              <a:ext cx="0" cy="1367630"/>
            </a:xfrm>
            <a:prstGeom prst="line">
              <a:avLst/>
            </a:prstGeom>
            <a:noFill/>
            <a:ln w="9525">
              <a:solidFill>
                <a:schemeClr val="tx1"/>
              </a:solidFill>
              <a:round/>
              <a:headEnd/>
              <a:tailEnd type="triangle" w="med" len="med"/>
            </a:ln>
          </p:spPr>
          <p:txBody>
            <a:bodyPr wrap="none" anchor="ctr"/>
            <a:lstStyle/>
            <a:p>
              <a:endParaRPr lang="en-US"/>
            </a:p>
          </p:txBody>
        </p:sp>
      </p:grpSp>
      <p:grpSp>
        <p:nvGrpSpPr>
          <p:cNvPr id="9" name="Group 64"/>
          <p:cNvGrpSpPr/>
          <p:nvPr/>
        </p:nvGrpSpPr>
        <p:grpSpPr>
          <a:xfrm>
            <a:off x="881261" y="8859209"/>
            <a:ext cx="6426530" cy="2216089"/>
            <a:chOff x="881261" y="6383535"/>
            <a:chExt cx="6426530" cy="2216089"/>
          </a:xfrm>
        </p:grpSpPr>
        <p:sp>
          <p:nvSpPr>
            <p:cNvPr id="66" name="Line 4"/>
            <p:cNvSpPr>
              <a:spLocks noChangeShapeType="1"/>
            </p:cNvSpPr>
            <p:nvPr/>
          </p:nvSpPr>
          <p:spPr bwMode="auto">
            <a:xfrm>
              <a:off x="900311" y="7753350"/>
              <a:ext cx="6122115" cy="0"/>
            </a:xfrm>
            <a:prstGeom prst="line">
              <a:avLst/>
            </a:prstGeom>
            <a:noFill/>
            <a:ln w="9525">
              <a:solidFill>
                <a:schemeClr val="tx1"/>
              </a:solidFill>
              <a:round/>
              <a:headEnd/>
              <a:tailEnd type="triangle" w="med" len="med"/>
            </a:ln>
          </p:spPr>
          <p:txBody>
            <a:bodyPr wrap="none" anchor="ctr"/>
            <a:lstStyle/>
            <a:p>
              <a:endParaRPr lang="en-US"/>
            </a:p>
          </p:txBody>
        </p:sp>
        <p:sp>
          <p:nvSpPr>
            <p:cNvPr id="67" name="Text Box 62"/>
            <p:cNvSpPr txBox="1">
              <a:spLocks noChangeArrowheads="1"/>
            </p:cNvSpPr>
            <p:nvPr/>
          </p:nvSpPr>
          <p:spPr bwMode="auto">
            <a:xfrm>
              <a:off x="6737061" y="7620000"/>
              <a:ext cx="570730" cy="979624"/>
            </a:xfrm>
            <a:prstGeom prst="rect">
              <a:avLst/>
            </a:prstGeom>
            <a:noFill/>
            <a:ln w="9525">
              <a:noFill/>
              <a:miter lim="800000"/>
              <a:headEnd/>
              <a:tailEnd/>
            </a:ln>
          </p:spPr>
          <p:txBody>
            <a:bodyPr wrap="none" lIns="192911" tIns="96455" rIns="192911" bIns="96455">
              <a:spAutoFit/>
            </a:bodyPr>
            <a:lstStyle/>
            <a:p>
              <a:r>
                <a:rPr lang="en-US" sz="5100" i="1" dirty="0"/>
                <a:t>t</a:t>
              </a:r>
              <a:endParaRPr lang="en-US" sz="3800" i="1" dirty="0"/>
            </a:p>
          </p:txBody>
        </p:sp>
        <p:sp>
          <p:nvSpPr>
            <p:cNvPr id="68" name="Line 5"/>
            <p:cNvSpPr>
              <a:spLocks noChangeShapeType="1"/>
            </p:cNvSpPr>
            <p:nvPr/>
          </p:nvSpPr>
          <p:spPr bwMode="auto">
            <a:xfrm flipV="1">
              <a:off x="881261" y="6383535"/>
              <a:ext cx="0" cy="1367630"/>
            </a:xfrm>
            <a:prstGeom prst="line">
              <a:avLst/>
            </a:prstGeom>
            <a:noFill/>
            <a:ln w="9525">
              <a:solidFill>
                <a:schemeClr val="tx1"/>
              </a:solidFill>
              <a:round/>
              <a:headEnd/>
              <a:tailEnd type="triangle" w="med" len="me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482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348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7" grpId="0" animBg="1"/>
      <p:bldP spid="348218" grpId="0" animBg="1" autoUpdateAnimBg="0"/>
      <p:bldP spid="34822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1E44051-7EB8-4EF7-B058-35D40C8A4A8D}"/>
              </a:ext>
            </a:extLst>
          </p:cNvPr>
          <p:cNvPicPr>
            <a:picLocks noChangeAspect="1"/>
          </p:cNvPicPr>
          <p:nvPr/>
        </p:nvPicPr>
        <p:blipFill>
          <a:blip r:embed="rId3"/>
          <a:stretch>
            <a:fillRect/>
          </a:stretch>
        </p:blipFill>
        <p:spPr>
          <a:xfrm>
            <a:off x="0" y="-1"/>
            <a:ext cx="21743851" cy="12152313"/>
          </a:xfrm>
          <a:prstGeom prst="rect">
            <a:avLst/>
          </a:prstGeom>
        </p:spPr>
      </p:pic>
    </p:spTree>
    <p:extLst>
      <p:ext uri="{BB962C8B-B14F-4D97-AF65-F5344CB8AC3E}">
        <p14:creationId xmlns:p14="http://schemas.microsoft.com/office/powerpoint/2010/main" val="2624272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900311" y="2430463"/>
            <a:ext cx="6122115" cy="2565488"/>
            <a:chOff x="2688" y="1056"/>
            <a:chExt cx="2640" cy="1296"/>
          </a:xfrm>
        </p:grpSpPr>
        <p:sp>
          <p:nvSpPr>
            <p:cNvPr id="26679"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26680"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26638"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45905"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82"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26641" name="Text Box 9"/>
          <p:cNvSpPr txBox="1">
            <a:spLocks noChangeArrowheads="1"/>
          </p:cNvSpPr>
          <p:nvPr/>
        </p:nvSpPr>
        <p:spPr bwMode="auto">
          <a:xfrm>
            <a:off x="1800622" y="1485283"/>
            <a:ext cx="3935432" cy="779569"/>
          </a:xfrm>
          <a:prstGeom prst="rect">
            <a:avLst/>
          </a:prstGeom>
          <a:noFill/>
          <a:ln w="9525">
            <a:noFill/>
            <a:miter lim="800000"/>
            <a:headEnd/>
            <a:tailEnd/>
          </a:ln>
        </p:spPr>
        <p:txBody>
          <a:bodyPr wrap="none" lIns="192911" tIns="96455" rIns="192911" bIns="96455">
            <a:spAutoFit/>
          </a:bodyPr>
          <a:lstStyle/>
          <a:p>
            <a:r>
              <a:rPr lang="en-US" sz="3800" dirty="0"/>
              <a:t> escape process</a:t>
            </a:r>
          </a:p>
        </p:txBody>
      </p:sp>
      <p:sp>
        <p:nvSpPr>
          <p:cNvPr id="26643" name="Text Box 25"/>
          <p:cNvSpPr txBox="1">
            <a:spLocks noChangeArrowheads="1"/>
          </p:cNvSpPr>
          <p:nvPr/>
        </p:nvSpPr>
        <p:spPr bwMode="auto">
          <a:xfrm>
            <a:off x="1080374" y="1755334"/>
            <a:ext cx="825607"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A</a:t>
            </a:r>
            <a:endParaRPr lang="en-US" sz="5100" dirty="0"/>
          </a:p>
        </p:txBody>
      </p:sp>
      <p:sp>
        <p:nvSpPr>
          <p:cNvPr id="26644" name="Freeform 30"/>
          <p:cNvSpPr>
            <a:spLocks/>
          </p:cNvSpPr>
          <p:nvPr/>
        </p:nvSpPr>
        <p:spPr bwMode="auto">
          <a:xfrm>
            <a:off x="900312" y="3105591"/>
            <a:ext cx="4629100" cy="1890360"/>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26645" name="Text Box 33"/>
          <p:cNvSpPr txBox="1">
            <a:spLocks noChangeArrowheads="1"/>
          </p:cNvSpPr>
          <p:nvPr/>
        </p:nvSpPr>
        <p:spPr bwMode="auto">
          <a:xfrm>
            <a:off x="3383669" y="3448782"/>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48197" name="Line 37"/>
          <p:cNvSpPr>
            <a:spLocks noChangeShapeType="1"/>
          </p:cNvSpPr>
          <p:nvPr/>
        </p:nvSpPr>
        <p:spPr bwMode="auto">
          <a:xfrm flipV="1">
            <a:off x="3241119" y="2700514"/>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graphicFrame>
        <p:nvGraphicFramePr>
          <p:cNvPr id="348207" name="Object 47"/>
          <p:cNvGraphicFramePr>
            <a:graphicFrameLocks noChangeAspect="1"/>
          </p:cNvGraphicFramePr>
          <p:nvPr/>
        </p:nvGraphicFramePr>
        <p:xfrm>
          <a:off x="15023940" y="4858114"/>
          <a:ext cx="4456539" cy="2219484"/>
        </p:xfrm>
        <a:graphic>
          <a:graphicData uri="http://schemas.openxmlformats.org/presentationml/2006/ole">
            <mc:AlternateContent xmlns:mc="http://schemas.openxmlformats.org/markup-compatibility/2006">
              <mc:Choice xmlns:v="urn:schemas-microsoft-com:vml" Requires="v">
                <p:oleObj spid="_x0000_s245906" name="Equation" r:id="rId6" imgW="876240" imgH="520560" progId="Equation.3">
                  <p:embed/>
                </p:oleObj>
              </mc:Choice>
              <mc:Fallback>
                <p:oleObj name="Equation" r:id="rId6" imgW="876240" imgH="520560" progId="Equation.3">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23940" y="4858114"/>
                        <a:ext cx="4456539" cy="2219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53"/>
          <p:cNvGrpSpPr>
            <a:grpSpLocks/>
          </p:cNvGrpSpPr>
          <p:nvPr/>
        </p:nvGrpSpPr>
        <p:grpSpPr bwMode="auto">
          <a:xfrm>
            <a:off x="11313908" y="5299760"/>
            <a:ext cx="3031047" cy="1142092"/>
            <a:chOff x="432" y="2917"/>
            <a:chExt cx="808" cy="406"/>
          </a:xfrm>
        </p:grpSpPr>
        <p:grpSp>
          <p:nvGrpSpPr>
            <p:cNvPr id="5" name="Group 54"/>
            <p:cNvGrpSpPr>
              <a:grpSpLocks/>
            </p:cNvGrpSpPr>
            <p:nvPr/>
          </p:nvGrpSpPr>
          <p:grpSpPr bwMode="auto">
            <a:xfrm>
              <a:off x="432" y="2917"/>
              <a:ext cx="480" cy="406"/>
              <a:chOff x="2369" y="3445"/>
              <a:chExt cx="566" cy="402"/>
            </a:xfrm>
          </p:grpSpPr>
          <p:graphicFrame>
            <p:nvGraphicFramePr>
              <p:cNvPr id="26637" name="Object 55"/>
              <p:cNvGraphicFramePr>
                <a:graphicFrameLocks noChangeAspect="1"/>
              </p:cNvGraphicFramePr>
              <p:nvPr/>
            </p:nvGraphicFramePr>
            <p:xfrm>
              <a:off x="2369" y="3445"/>
              <a:ext cx="566" cy="402"/>
            </p:xfrm>
            <a:graphic>
              <a:graphicData uri="http://schemas.openxmlformats.org/presentationml/2006/ole">
                <mc:AlternateContent xmlns:mc="http://schemas.openxmlformats.org/markup-compatibility/2006">
                  <mc:Choice xmlns:v="urn:schemas-microsoft-com:vml" Requires="v">
                    <p:oleObj spid="_x0000_s245907" name="Equation" r:id="rId8" imgW="380880" imgH="241200" progId="Equation.3">
                      <p:embed/>
                    </p:oleObj>
                  </mc:Choice>
                  <mc:Fallback>
                    <p:oleObj name="Equation" r:id="rId8" imgW="380880" imgH="241200" progId="Equation.3">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9" y="3445"/>
                            <a:ext cx="566"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8" name="Line 56"/>
              <p:cNvSpPr>
                <a:spLocks noChangeShapeType="1"/>
              </p:cNvSpPr>
              <p:nvPr/>
            </p:nvSpPr>
            <p:spPr bwMode="auto">
              <a:xfrm>
                <a:off x="2688" y="3552"/>
                <a:ext cx="0" cy="240"/>
              </a:xfrm>
              <a:prstGeom prst="line">
                <a:avLst/>
              </a:prstGeom>
              <a:noFill/>
              <a:ln w="9525">
                <a:noFill/>
                <a:round/>
                <a:headEnd/>
                <a:tailEnd/>
              </a:ln>
            </p:spPr>
            <p:txBody>
              <a:bodyPr wrap="none" anchor="ctr"/>
              <a:lstStyle/>
              <a:p>
                <a:endParaRPr lang="en-US"/>
              </a:p>
            </p:txBody>
          </p:sp>
        </p:grpSp>
        <p:graphicFrame>
          <p:nvGraphicFramePr>
            <p:cNvPr id="26636" name="Object 57"/>
            <p:cNvGraphicFramePr>
              <a:graphicFrameLocks noChangeAspect="1"/>
            </p:cNvGraphicFramePr>
            <p:nvPr/>
          </p:nvGraphicFramePr>
          <p:xfrm>
            <a:off x="1008" y="3072"/>
            <a:ext cx="232" cy="185"/>
          </p:xfrm>
          <a:graphic>
            <a:graphicData uri="http://schemas.openxmlformats.org/presentationml/2006/ole">
              <mc:AlternateContent xmlns:mc="http://schemas.openxmlformats.org/markup-compatibility/2006">
                <mc:Choice xmlns:v="urn:schemas-microsoft-com:vml" Requires="v">
                  <p:oleObj spid="_x0000_s245908" name="Equation" r:id="rId10" imgW="126720" imgH="101520" progId="Equation.3">
                    <p:embed/>
                  </p:oleObj>
                </mc:Choice>
                <mc:Fallback>
                  <p:oleObj name="Equation" r:id="rId10" imgW="126720" imgH="101520" progId="Equation.3">
                    <p:embed/>
                    <p:pic>
                      <p:nvPicPr>
                        <p:cNvPr id="0" name="Object 5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8" y="3072"/>
                          <a:ext cx="232" cy="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8218" name="Text Box 58"/>
          <p:cNvSpPr txBox="1">
            <a:spLocks noChangeArrowheads="1"/>
          </p:cNvSpPr>
          <p:nvPr/>
        </p:nvSpPr>
        <p:spPr bwMode="auto">
          <a:xfrm>
            <a:off x="10492826" y="1485283"/>
            <a:ext cx="4017186" cy="779569"/>
          </a:xfrm>
          <a:prstGeom prst="rect">
            <a:avLst/>
          </a:prstGeom>
          <a:noFill/>
          <a:ln w="9525">
            <a:solidFill>
              <a:srgbClr val="FF0000"/>
            </a:solidFill>
            <a:miter lim="800000"/>
            <a:headEnd/>
            <a:tailEnd/>
          </a:ln>
        </p:spPr>
        <p:txBody>
          <a:bodyPr wrap="none" lIns="192911" tIns="96455" rIns="192911" bIns="96455">
            <a:spAutoFit/>
          </a:bodyPr>
          <a:lstStyle/>
          <a:p>
            <a:r>
              <a:rPr lang="en-US" sz="3800" dirty="0">
                <a:solidFill>
                  <a:srgbClr val="FF0000"/>
                </a:solidFill>
              </a:rPr>
              <a:t>Survivor function</a:t>
            </a:r>
            <a:endParaRPr lang="en-US" sz="3800" dirty="0"/>
          </a:p>
        </p:txBody>
      </p:sp>
      <p:sp>
        <p:nvSpPr>
          <p:cNvPr id="348222" name="Text Box 62"/>
          <p:cNvSpPr txBox="1">
            <a:spLocks noChangeArrowheads="1"/>
          </p:cNvSpPr>
          <p:nvPr/>
        </p:nvSpPr>
        <p:spPr bwMode="auto">
          <a:xfrm>
            <a:off x="2880995" y="4860925"/>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6" name="Group 63"/>
          <p:cNvGrpSpPr>
            <a:grpSpLocks/>
          </p:cNvGrpSpPr>
          <p:nvPr/>
        </p:nvGrpSpPr>
        <p:grpSpPr bwMode="auto">
          <a:xfrm>
            <a:off x="14761350" y="6613444"/>
            <a:ext cx="4430279" cy="1150530"/>
            <a:chOff x="672" y="3792"/>
            <a:chExt cx="1248" cy="409"/>
          </a:xfrm>
        </p:grpSpPr>
        <p:sp>
          <p:nvSpPr>
            <p:cNvPr id="26674" name="Freeform 64"/>
            <p:cNvSpPr>
              <a:spLocks/>
            </p:cNvSpPr>
            <p:nvPr/>
          </p:nvSpPr>
          <p:spPr bwMode="auto">
            <a:xfrm>
              <a:off x="672" y="3792"/>
              <a:ext cx="624" cy="192"/>
            </a:xfrm>
            <a:custGeom>
              <a:avLst/>
              <a:gdLst>
                <a:gd name="T0" fmla="*/ 0 w 720"/>
                <a:gd name="T1" fmla="*/ 0 h 288"/>
                <a:gd name="T2" fmla="*/ 20 w 720"/>
                <a:gd name="T3" fmla="*/ 13 h 288"/>
                <a:gd name="T4" fmla="*/ 101 w 720"/>
                <a:gd name="T5" fmla="*/ 13 h 288"/>
                <a:gd name="T6" fmla="*/ 264 w 720"/>
                <a:gd name="T7" fmla="*/ 13 h 288"/>
                <a:gd name="T8" fmla="*/ 305 w 720"/>
                <a:gd name="T9" fmla="*/ 25 h 288"/>
                <a:gd name="T10" fmla="*/ 0 60000 65536"/>
                <a:gd name="T11" fmla="*/ 0 60000 65536"/>
                <a:gd name="T12" fmla="*/ 0 60000 65536"/>
                <a:gd name="T13" fmla="*/ 0 60000 65536"/>
                <a:gd name="T14" fmla="*/ 0 60000 65536"/>
                <a:gd name="T15" fmla="*/ 0 w 720"/>
                <a:gd name="T16" fmla="*/ 0 h 288"/>
                <a:gd name="T17" fmla="*/ 720 w 720"/>
                <a:gd name="T18" fmla="*/ 288 h 288"/>
              </a:gdLst>
              <a:ahLst/>
              <a:cxnLst>
                <a:cxn ang="T10">
                  <a:pos x="T0" y="T1"/>
                </a:cxn>
                <a:cxn ang="T11">
                  <a:pos x="T2" y="T3"/>
                </a:cxn>
                <a:cxn ang="T12">
                  <a:pos x="T4" y="T5"/>
                </a:cxn>
                <a:cxn ang="T13">
                  <a:pos x="T6" y="T7"/>
                </a:cxn>
                <a:cxn ang="T14">
                  <a:pos x="T8" y="T9"/>
                </a:cxn>
              </a:cxnLst>
              <a:rect l="T15" t="T16" r="T17" b="T18"/>
              <a:pathLst>
                <a:path w="720" h="288">
                  <a:moveTo>
                    <a:pt x="0" y="0"/>
                  </a:moveTo>
                  <a:cubicBezTo>
                    <a:pt x="4" y="60"/>
                    <a:pt x="8" y="120"/>
                    <a:pt x="48" y="144"/>
                  </a:cubicBezTo>
                  <a:cubicBezTo>
                    <a:pt x="88" y="168"/>
                    <a:pt x="144" y="144"/>
                    <a:pt x="240" y="144"/>
                  </a:cubicBezTo>
                  <a:cubicBezTo>
                    <a:pt x="336" y="144"/>
                    <a:pt x="544" y="120"/>
                    <a:pt x="624" y="144"/>
                  </a:cubicBezTo>
                  <a:cubicBezTo>
                    <a:pt x="704" y="168"/>
                    <a:pt x="712" y="228"/>
                    <a:pt x="720" y="288"/>
                  </a:cubicBezTo>
                </a:path>
              </a:pathLst>
            </a:custGeom>
            <a:noFill/>
            <a:ln w="28575">
              <a:solidFill>
                <a:srgbClr val="FF0000"/>
              </a:solidFill>
              <a:round/>
              <a:headEnd/>
              <a:tailEnd/>
            </a:ln>
          </p:spPr>
          <p:txBody>
            <a:bodyPr wrap="none" anchor="ctr"/>
            <a:lstStyle/>
            <a:p>
              <a:endParaRPr lang="en-US"/>
            </a:p>
          </p:txBody>
        </p:sp>
        <p:sp>
          <p:nvSpPr>
            <p:cNvPr id="26675" name="Freeform 65"/>
            <p:cNvSpPr>
              <a:spLocks/>
            </p:cNvSpPr>
            <p:nvPr/>
          </p:nvSpPr>
          <p:spPr bwMode="auto">
            <a:xfrm>
              <a:off x="1296" y="3792"/>
              <a:ext cx="624" cy="192"/>
            </a:xfrm>
            <a:custGeom>
              <a:avLst/>
              <a:gdLst>
                <a:gd name="T0" fmla="*/ 0 w 672"/>
                <a:gd name="T1" fmla="*/ 12 h 336"/>
                <a:gd name="T2" fmla="*/ 62 w 672"/>
                <a:gd name="T3" fmla="*/ 5 h 336"/>
                <a:gd name="T4" fmla="*/ 123 w 672"/>
                <a:gd name="T5" fmla="*/ 5 h 336"/>
                <a:gd name="T6" fmla="*/ 369 w 672"/>
                <a:gd name="T7" fmla="*/ 5 h 336"/>
                <a:gd name="T8" fmla="*/ 431 w 672"/>
                <a:gd name="T9" fmla="*/ 0 h 336"/>
                <a:gd name="T10" fmla="*/ 0 60000 65536"/>
                <a:gd name="T11" fmla="*/ 0 60000 65536"/>
                <a:gd name="T12" fmla="*/ 0 60000 65536"/>
                <a:gd name="T13" fmla="*/ 0 60000 65536"/>
                <a:gd name="T14" fmla="*/ 0 60000 65536"/>
                <a:gd name="T15" fmla="*/ 0 w 672"/>
                <a:gd name="T16" fmla="*/ 0 h 336"/>
                <a:gd name="T17" fmla="*/ 672 w 672"/>
                <a:gd name="T18" fmla="*/ 336 h 336"/>
              </a:gdLst>
              <a:ahLst/>
              <a:cxnLst>
                <a:cxn ang="T10">
                  <a:pos x="T0" y="T1"/>
                </a:cxn>
                <a:cxn ang="T11">
                  <a:pos x="T2" y="T3"/>
                </a:cxn>
                <a:cxn ang="T12">
                  <a:pos x="T4" y="T5"/>
                </a:cxn>
                <a:cxn ang="T13">
                  <a:pos x="T6" y="T7"/>
                </a:cxn>
                <a:cxn ang="T14">
                  <a:pos x="T8" y="T9"/>
                </a:cxn>
              </a:cxnLst>
              <a:rect l="T15" t="T16" r="T17" b="T18"/>
              <a:pathLst>
                <a:path w="672" h="336">
                  <a:moveTo>
                    <a:pt x="0" y="336"/>
                  </a:moveTo>
                  <a:cubicBezTo>
                    <a:pt x="32" y="256"/>
                    <a:pt x="64" y="176"/>
                    <a:pt x="96" y="144"/>
                  </a:cubicBezTo>
                  <a:cubicBezTo>
                    <a:pt x="128" y="112"/>
                    <a:pt x="112" y="144"/>
                    <a:pt x="192" y="144"/>
                  </a:cubicBezTo>
                  <a:cubicBezTo>
                    <a:pt x="272" y="144"/>
                    <a:pt x="496" y="168"/>
                    <a:pt x="576" y="144"/>
                  </a:cubicBezTo>
                  <a:cubicBezTo>
                    <a:pt x="656" y="120"/>
                    <a:pt x="664" y="60"/>
                    <a:pt x="672" y="0"/>
                  </a:cubicBezTo>
                </a:path>
              </a:pathLst>
            </a:custGeom>
            <a:noFill/>
            <a:ln w="28575">
              <a:solidFill>
                <a:srgbClr val="FF0000"/>
              </a:solidFill>
              <a:round/>
              <a:headEnd/>
              <a:tailEnd/>
            </a:ln>
          </p:spPr>
          <p:txBody>
            <a:bodyPr wrap="none" anchor="ctr"/>
            <a:lstStyle/>
            <a:p>
              <a:endParaRPr lang="en-US"/>
            </a:p>
          </p:txBody>
        </p:sp>
        <p:sp>
          <p:nvSpPr>
            <p:cNvPr id="26676" name="Text Box 66"/>
            <p:cNvSpPr txBox="1">
              <a:spLocks noChangeArrowheads="1"/>
            </p:cNvSpPr>
            <p:nvPr/>
          </p:nvSpPr>
          <p:spPr bwMode="auto">
            <a:xfrm>
              <a:off x="758" y="3960"/>
              <a:ext cx="49" cy="241"/>
            </a:xfrm>
            <a:prstGeom prst="rect">
              <a:avLst/>
            </a:prstGeom>
            <a:noFill/>
            <a:ln w="9525">
              <a:noFill/>
              <a:miter lim="800000"/>
              <a:headEnd/>
              <a:tailEnd/>
            </a:ln>
          </p:spPr>
          <p:txBody>
            <a:bodyPr wrap="none">
              <a:spAutoFit/>
            </a:bodyPr>
            <a:lstStyle/>
            <a:p>
              <a:endParaRPr lang="fr-FR" sz="3800" dirty="0">
                <a:solidFill>
                  <a:srgbClr val="FF0000"/>
                </a:solidFill>
              </a:endParaRPr>
            </a:p>
          </p:txBody>
        </p:sp>
      </p:grpSp>
      <p:grpSp>
        <p:nvGrpSpPr>
          <p:cNvPr id="7" name="Group 70"/>
          <p:cNvGrpSpPr>
            <a:grpSpLocks/>
          </p:cNvGrpSpPr>
          <p:nvPr/>
        </p:nvGrpSpPr>
        <p:grpSpPr bwMode="auto">
          <a:xfrm>
            <a:off x="1980684" y="3105592"/>
            <a:ext cx="1260435" cy="762333"/>
            <a:chOff x="528" y="1104"/>
            <a:chExt cx="336" cy="271"/>
          </a:xfrm>
        </p:grpSpPr>
        <p:sp>
          <p:nvSpPr>
            <p:cNvPr id="26673"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26635"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245909" name="Equation" r:id="rId12" imgW="304560" imgH="203040" progId="Equation.3">
                    <p:embed/>
                  </p:oleObj>
                </mc:Choice>
                <mc:Fallback>
                  <p:oleObj name="Equation" r:id="rId12" imgW="304560" imgH="203040" progId="Equation.3">
                    <p:embed/>
                    <p:pic>
                      <p:nvPicPr>
                        <p:cNvPr id="0" name="Object 7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73"/>
          <p:cNvGrpSpPr>
            <a:grpSpLocks/>
          </p:cNvGrpSpPr>
          <p:nvPr/>
        </p:nvGrpSpPr>
        <p:grpSpPr bwMode="auto">
          <a:xfrm>
            <a:off x="682737" y="5873619"/>
            <a:ext cx="4846674" cy="1459966"/>
            <a:chOff x="182" y="2088"/>
            <a:chExt cx="1585" cy="519"/>
          </a:xfrm>
        </p:grpSpPr>
        <p:graphicFrame>
          <p:nvGraphicFramePr>
            <p:cNvPr id="26634" name="Object 74"/>
            <p:cNvGraphicFramePr>
              <a:graphicFrameLocks noChangeAspect="1"/>
            </p:cNvGraphicFramePr>
            <p:nvPr/>
          </p:nvGraphicFramePr>
          <p:xfrm>
            <a:off x="336" y="2352"/>
            <a:ext cx="1431" cy="255"/>
          </p:xfrm>
          <a:graphic>
            <a:graphicData uri="http://schemas.openxmlformats.org/presentationml/2006/ole">
              <mc:AlternateContent xmlns:mc="http://schemas.openxmlformats.org/markup-compatibility/2006">
                <mc:Choice xmlns:v="urn:schemas-microsoft-com:vml" Requires="v">
                  <p:oleObj spid="_x0000_s245910" name="Equation" r:id="rId14" imgW="1130040" imgH="203040" progId="Equation.3">
                    <p:embed/>
                  </p:oleObj>
                </mc:Choice>
                <mc:Fallback>
                  <p:oleObj name="Equation" r:id="rId14" imgW="1130040" imgH="203040" progId="Equation.3">
                    <p:embed/>
                    <p:pic>
                      <p:nvPicPr>
                        <p:cNvPr id="0" name="Object 7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 y="2352"/>
                          <a:ext cx="1431"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2" name="Text Box 75"/>
            <p:cNvSpPr txBox="1">
              <a:spLocks noChangeArrowheads="1"/>
            </p:cNvSpPr>
            <p:nvPr/>
          </p:nvSpPr>
          <p:spPr bwMode="auto">
            <a:xfrm>
              <a:off x="182" y="2088"/>
              <a:ext cx="1048" cy="241"/>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graphicFrame>
        <p:nvGraphicFramePr>
          <p:cNvPr id="348254" name="Object 94"/>
          <p:cNvGraphicFramePr>
            <a:graphicFrameLocks noChangeAspect="1"/>
          </p:cNvGraphicFramePr>
          <p:nvPr/>
        </p:nvGraphicFramePr>
        <p:xfrm>
          <a:off x="13861040" y="7479863"/>
          <a:ext cx="6654796" cy="2219484"/>
        </p:xfrm>
        <a:graphic>
          <a:graphicData uri="http://schemas.openxmlformats.org/presentationml/2006/ole">
            <mc:AlternateContent xmlns:mc="http://schemas.openxmlformats.org/markup-compatibility/2006">
              <mc:Choice xmlns:v="urn:schemas-microsoft-com:vml" Requires="v">
                <p:oleObj spid="_x0000_s245911" name="Equation" r:id="rId16" imgW="1473120" imgH="520560" progId="Equation.3">
                  <p:embed/>
                </p:oleObj>
              </mc:Choice>
              <mc:Fallback>
                <p:oleObj name="Equation" r:id="rId16" imgW="1473120" imgH="520560" progId="Equation.3">
                  <p:embed/>
                  <p:pic>
                    <p:nvPicPr>
                      <p:cNvPr id="0" name="Object 9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861040" y="7479863"/>
                        <a:ext cx="6654796" cy="2219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95"/>
          <p:cNvGrpSpPr>
            <a:grpSpLocks/>
          </p:cNvGrpSpPr>
          <p:nvPr/>
        </p:nvGrpSpPr>
        <p:grpSpPr bwMode="auto">
          <a:xfrm>
            <a:off x="11704042" y="7853995"/>
            <a:ext cx="2914758" cy="1181475"/>
            <a:chOff x="440" y="2918"/>
            <a:chExt cx="777" cy="420"/>
          </a:xfrm>
        </p:grpSpPr>
        <p:graphicFrame>
          <p:nvGraphicFramePr>
            <p:cNvPr id="26632" name="Object 97"/>
            <p:cNvGraphicFramePr>
              <a:graphicFrameLocks noChangeAspect="1"/>
            </p:cNvGraphicFramePr>
            <p:nvPr/>
          </p:nvGraphicFramePr>
          <p:xfrm>
            <a:off x="440" y="2918"/>
            <a:ext cx="464" cy="405"/>
          </p:xfrm>
          <a:graphic>
            <a:graphicData uri="http://schemas.openxmlformats.org/presentationml/2006/ole">
              <mc:AlternateContent xmlns:mc="http://schemas.openxmlformats.org/markup-compatibility/2006">
                <mc:Choice xmlns:v="urn:schemas-microsoft-com:vml" Requires="v">
                  <p:oleObj spid="_x0000_s245912" name="Equation" r:id="rId18" imgW="368280" imgH="241200" progId="Equation.3">
                    <p:embed/>
                  </p:oleObj>
                </mc:Choice>
                <mc:Fallback>
                  <p:oleObj name="Equation" r:id="rId18" imgW="368280" imgH="241200" progId="Equation.3">
                    <p:embed/>
                    <p:pic>
                      <p:nvPicPr>
                        <p:cNvPr id="0" name="Object 9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0" y="2918"/>
                          <a:ext cx="464" cy="4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3" name="Object 99"/>
            <p:cNvGraphicFramePr>
              <a:graphicFrameLocks noChangeAspect="1"/>
            </p:cNvGraphicFramePr>
            <p:nvPr/>
          </p:nvGraphicFramePr>
          <p:xfrm>
            <a:off x="1031" y="2991"/>
            <a:ext cx="186" cy="347"/>
          </p:xfrm>
          <a:graphic>
            <a:graphicData uri="http://schemas.openxmlformats.org/presentationml/2006/ole">
              <mc:AlternateContent xmlns:mc="http://schemas.openxmlformats.org/markup-compatibility/2006">
                <mc:Choice xmlns:v="urn:schemas-microsoft-com:vml" Requires="v">
                  <p:oleObj spid="_x0000_s245913" name="Equation" r:id="rId20" imgW="101520" imgH="190440" progId="Equation.3">
                    <p:embed/>
                  </p:oleObj>
                </mc:Choice>
                <mc:Fallback>
                  <p:oleObj name="Equation" r:id="rId20" imgW="101520" imgH="190440" progId="Equation.3">
                    <p:embed/>
                    <p:pic>
                      <p:nvPicPr>
                        <p:cNvPr id="0" name="Object 9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1" y="2991"/>
                          <a:ext cx="186"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8260" name="Text Box 100"/>
          <p:cNvSpPr txBox="1">
            <a:spLocks noChangeArrowheads="1"/>
          </p:cNvSpPr>
          <p:nvPr/>
        </p:nvSpPr>
        <p:spPr bwMode="auto">
          <a:xfrm>
            <a:off x="12364270" y="7206997"/>
            <a:ext cx="4727316" cy="841125"/>
          </a:xfrm>
          <a:prstGeom prst="rect">
            <a:avLst/>
          </a:prstGeom>
          <a:noFill/>
          <a:ln w="9525">
            <a:noFill/>
            <a:miter lim="800000"/>
            <a:headEnd/>
            <a:tailEnd/>
          </a:ln>
        </p:spPr>
        <p:txBody>
          <a:bodyPr wrap="none" lIns="192911" tIns="96455" rIns="192911" bIns="96455">
            <a:spAutoFit/>
          </a:bodyPr>
          <a:lstStyle/>
          <a:p>
            <a:r>
              <a:rPr lang="en-US" sz="3800" dirty="0">
                <a:solidFill>
                  <a:srgbClr val="3550FE"/>
                </a:solidFill>
              </a:rPr>
              <a:t>Interval </a:t>
            </a:r>
            <a:r>
              <a:rPr lang="en-US" sz="4200" dirty="0">
                <a:solidFill>
                  <a:srgbClr val="3550FE"/>
                </a:solidFill>
              </a:rPr>
              <a:t>distribution</a:t>
            </a:r>
            <a:endParaRPr lang="en-US" sz="3800" dirty="0">
              <a:solidFill>
                <a:srgbClr val="3550FE"/>
              </a:solidFill>
            </a:endParaRPr>
          </a:p>
        </p:txBody>
      </p:sp>
      <p:grpSp>
        <p:nvGrpSpPr>
          <p:cNvPr id="10" name="Group 101"/>
          <p:cNvGrpSpPr>
            <a:grpSpLocks/>
          </p:cNvGrpSpPr>
          <p:nvPr/>
        </p:nvGrpSpPr>
        <p:grpSpPr bwMode="auto">
          <a:xfrm>
            <a:off x="16381909" y="9235193"/>
            <a:ext cx="4133927" cy="1150530"/>
            <a:chOff x="672" y="3792"/>
            <a:chExt cx="1248" cy="409"/>
          </a:xfrm>
        </p:grpSpPr>
        <p:sp>
          <p:nvSpPr>
            <p:cNvPr id="26669" name="Freeform 102"/>
            <p:cNvSpPr>
              <a:spLocks/>
            </p:cNvSpPr>
            <p:nvPr/>
          </p:nvSpPr>
          <p:spPr bwMode="auto">
            <a:xfrm>
              <a:off x="672" y="3792"/>
              <a:ext cx="624" cy="192"/>
            </a:xfrm>
            <a:custGeom>
              <a:avLst/>
              <a:gdLst>
                <a:gd name="T0" fmla="*/ 0 w 720"/>
                <a:gd name="T1" fmla="*/ 0 h 288"/>
                <a:gd name="T2" fmla="*/ 20 w 720"/>
                <a:gd name="T3" fmla="*/ 13 h 288"/>
                <a:gd name="T4" fmla="*/ 101 w 720"/>
                <a:gd name="T5" fmla="*/ 13 h 288"/>
                <a:gd name="T6" fmla="*/ 264 w 720"/>
                <a:gd name="T7" fmla="*/ 13 h 288"/>
                <a:gd name="T8" fmla="*/ 305 w 720"/>
                <a:gd name="T9" fmla="*/ 25 h 288"/>
                <a:gd name="T10" fmla="*/ 0 60000 65536"/>
                <a:gd name="T11" fmla="*/ 0 60000 65536"/>
                <a:gd name="T12" fmla="*/ 0 60000 65536"/>
                <a:gd name="T13" fmla="*/ 0 60000 65536"/>
                <a:gd name="T14" fmla="*/ 0 60000 65536"/>
                <a:gd name="T15" fmla="*/ 0 w 720"/>
                <a:gd name="T16" fmla="*/ 0 h 288"/>
                <a:gd name="T17" fmla="*/ 720 w 720"/>
                <a:gd name="T18" fmla="*/ 288 h 288"/>
              </a:gdLst>
              <a:ahLst/>
              <a:cxnLst>
                <a:cxn ang="T10">
                  <a:pos x="T0" y="T1"/>
                </a:cxn>
                <a:cxn ang="T11">
                  <a:pos x="T2" y="T3"/>
                </a:cxn>
                <a:cxn ang="T12">
                  <a:pos x="T4" y="T5"/>
                </a:cxn>
                <a:cxn ang="T13">
                  <a:pos x="T6" y="T7"/>
                </a:cxn>
                <a:cxn ang="T14">
                  <a:pos x="T8" y="T9"/>
                </a:cxn>
              </a:cxnLst>
              <a:rect l="T15" t="T16" r="T17" b="T18"/>
              <a:pathLst>
                <a:path w="720" h="288">
                  <a:moveTo>
                    <a:pt x="0" y="0"/>
                  </a:moveTo>
                  <a:cubicBezTo>
                    <a:pt x="4" y="60"/>
                    <a:pt x="8" y="120"/>
                    <a:pt x="48" y="144"/>
                  </a:cubicBezTo>
                  <a:cubicBezTo>
                    <a:pt x="88" y="168"/>
                    <a:pt x="144" y="144"/>
                    <a:pt x="240" y="144"/>
                  </a:cubicBezTo>
                  <a:cubicBezTo>
                    <a:pt x="336" y="144"/>
                    <a:pt x="544" y="120"/>
                    <a:pt x="624" y="144"/>
                  </a:cubicBezTo>
                  <a:cubicBezTo>
                    <a:pt x="704" y="168"/>
                    <a:pt x="712" y="228"/>
                    <a:pt x="720" y="288"/>
                  </a:cubicBezTo>
                </a:path>
              </a:pathLst>
            </a:custGeom>
            <a:noFill/>
            <a:ln w="28575">
              <a:solidFill>
                <a:srgbClr val="FF0000"/>
              </a:solidFill>
              <a:round/>
              <a:headEnd/>
              <a:tailEnd/>
            </a:ln>
          </p:spPr>
          <p:txBody>
            <a:bodyPr wrap="none" anchor="ctr"/>
            <a:lstStyle/>
            <a:p>
              <a:endParaRPr lang="en-US"/>
            </a:p>
          </p:txBody>
        </p:sp>
        <p:sp>
          <p:nvSpPr>
            <p:cNvPr id="26670" name="Freeform 103"/>
            <p:cNvSpPr>
              <a:spLocks/>
            </p:cNvSpPr>
            <p:nvPr/>
          </p:nvSpPr>
          <p:spPr bwMode="auto">
            <a:xfrm>
              <a:off x="1296" y="3792"/>
              <a:ext cx="624" cy="192"/>
            </a:xfrm>
            <a:custGeom>
              <a:avLst/>
              <a:gdLst>
                <a:gd name="T0" fmla="*/ 0 w 672"/>
                <a:gd name="T1" fmla="*/ 12 h 336"/>
                <a:gd name="T2" fmla="*/ 62 w 672"/>
                <a:gd name="T3" fmla="*/ 5 h 336"/>
                <a:gd name="T4" fmla="*/ 123 w 672"/>
                <a:gd name="T5" fmla="*/ 5 h 336"/>
                <a:gd name="T6" fmla="*/ 369 w 672"/>
                <a:gd name="T7" fmla="*/ 5 h 336"/>
                <a:gd name="T8" fmla="*/ 431 w 672"/>
                <a:gd name="T9" fmla="*/ 0 h 336"/>
                <a:gd name="T10" fmla="*/ 0 60000 65536"/>
                <a:gd name="T11" fmla="*/ 0 60000 65536"/>
                <a:gd name="T12" fmla="*/ 0 60000 65536"/>
                <a:gd name="T13" fmla="*/ 0 60000 65536"/>
                <a:gd name="T14" fmla="*/ 0 60000 65536"/>
                <a:gd name="T15" fmla="*/ 0 w 672"/>
                <a:gd name="T16" fmla="*/ 0 h 336"/>
                <a:gd name="T17" fmla="*/ 672 w 672"/>
                <a:gd name="T18" fmla="*/ 336 h 336"/>
              </a:gdLst>
              <a:ahLst/>
              <a:cxnLst>
                <a:cxn ang="T10">
                  <a:pos x="T0" y="T1"/>
                </a:cxn>
                <a:cxn ang="T11">
                  <a:pos x="T2" y="T3"/>
                </a:cxn>
                <a:cxn ang="T12">
                  <a:pos x="T4" y="T5"/>
                </a:cxn>
                <a:cxn ang="T13">
                  <a:pos x="T6" y="T7"/>
                </a:cxn>
                <a:cxn ang="T14">
                  <a:pos x="T8" y="T9"/>
                </a:cxn>
              </a:cxnLst>
              <a:rect l="T15" t="T16" r="T17" b="T18"/>
              <a:pathLst>
                <a:path w="672" h="336">
                  <a:moveTo>
                    <a:pt x="0" y="336"/>
                  </a:moveTo>
                  <a:cubicBezTo>
                    <a:pt x="32" y="256"/>
                    <a:pt x="64" y="176"/>
                    <a:pt x="96" y="144"/>
                  </a:cubicBezTo>
                  <a:cubicBezTo>
                    <a:pt x="128" y="112"/>
                    <a:pt x="112" y="144"/>
                    <a:pt x="192" y="144"/>
                  </a:cubicBezTo>
                  <a:cubicBezTo>
                    <a:pt x="272" y="144"/>
                    <a:pt x="496" y="168"/>
                    <a:pt x="576" y="144"/>
                  </a:cubicBezTo>
                  <a:cubicBezTo>
                    <a:pt x="656" y="120"/>
                    <a:pt x="664" y="60"/>
                    <a:pt x="672" y="0"/>
                  </a:cubicBezTo>
                </a:path>
              </a:pathLst>
            </a:custGeom>
            <a:noFill/>
            <a:ln w="28575">
              <a:solidFill>
                <a:srgbClr val="FF0000"/>
              </a:solidFill>
              <a:round/>
              <a:headEnd/>
              <a:tailEnd/>
            </a:ln>
          </p:spPr>
          <p:txBody>
            <a:bodyPr wrap="none" anchor="ctr"/>
            <a:lstStyle/>
            <a:p>
              <a:endParaRPr lang="en-US"/>
            </a:p>
          </p:txBody>
        </p:sp>
        <p:sp>
          <p:nvSpPr>
            <p:cNvPr id="26671" name="Text Box 104"/>
            <p:cNvSpPr txBox="1">
              <a:spLocks noChangeArrowheads="1"/>
            </p:cNvSpPr>
            <p:nvPr/>
          </p:nvSpPr>
          <p:spPr bwMode="auto">
            <a:xfrm>
              <a:off x="758" y="3960"/>
              <a:ext cx="1016" cy="241"/>
            </a:xfrm>
            <a:prstGeom prst="rect">
              <a:avLst/>
            </a:prstGeom>
            <a:noFill/>
            <a:ln w="9525">
              <a:noFill/>
              <a:miter lim="800000"/>
              <a:headEnd/>
              <a:tailEnd/>
            </a:ln>
          </p:spPr>
          <p:txBody>
            <a:bodyPr wrap="none">
              <a:spAutoFit/>
            </a:bodyPr>
            <a:lstStyle/>
            <a:p>
              <a:r>
                <a:rPr lang="en-US" sz="3800" dirty="0">
                  <a:solidFill>
                    <a:srgbClr val="FF0000"/>
                  </a:solidFill>
                </a:rPr>
                <a:t>Survivor function</a:t>
              </a:r>
            </a:p>
          </p:txBody>
        </p:sp>
      </p:grpSp>
      <p:grpSp>
        <p:nvGrpSpPr>
          <p:cNvPr id="11" name="Group 105"/>
          <p:cNvGrpSpPr>
            <a:grpSpLocks/>
          </p:cNvGrpSpPr>
          <p:nvPr/>
        </p:nvGrpSpPr>
        <p:grpSpPr bwMode="auto">
          <a:xfrm>
            <a:off x="13861039" y="8560070"/>
            <a:ext cx="1755607" cy="1803156"/>
            <a:chOff x="0" y="3744"/>
            <a:chExt cx="468" cy="641"/>
          </a:xfrm>
        </p:grpSpPr>
        <p:sp>
          <p:nvSpPr>
            <p:cNvPr id="26667" name="Line 106"/>
            <p:cNvSpPr>
              <a:spLocks noChangeShapeType="1"/>
            </p:cNvSpPr>
            <p:nvPr/>
          </p:nvSpPr>
          <p:spPr bwMode="auto">
            <a:xfrm flipV="1">
              <a:off x="240" y="3744"/>
              <a:ext cx="48" cy="192"/>
            </a:xfrm>
            <a:prstGeom prst="line">
              <a:avLst/>
            </a:prstGeom>
            <a:noFill/>
            <a:ln w="19050">
              <a:solidFill>
                <a:srgbClr val="006600"/>
              </a:solidFill>
              <a:round/>
              <a:headEnd/>
              <a:tailEnd type="triangle" w="med" len="med"/>
            </a:ln>
          </p:spPr>
          <p:txBody>
            <a:bodyPr wrap="none" anchor="ctr"/>
            <a:lstStyle/>
            <a:p>
              <a:endParaRPr lang="en-US"/>
            </a:p>
          </p:txBody>
        </p:sp>
        <p:sp>
          <p:nvSpPr>
            <p:cNvPr id="26668" name="Text Box 107"/>
            <p:cNvSpPr txBox="1">
              <a:spLocks noChangeArrowheads="1"/>
            </p:cNvSpPr>
            <p:nvPr/>
          </p:nvSpPr>
          <p:spPr bwMode="auto">
            <a:xfrm>
              <a:off x="0" y="3936"/>
              <a:ext cx="468" cy="449"/>
            </a:xfrm>
            <a:prstGeom prst="rect">
              <a:avLst/>
            </a:prstGeom>
            <a:noFill/>
            <a:ln w="9525">
              <a:noFill/>
              <a:miter lim="800000"/>
              <a:headEnd/>
              <a:tailEnd/>
            </a:ln>
          </p:spPr>
          <p:txBody>
            <a:bodyPr wrap="none">
              <a:spAutoFit/>
            </a:bodyPr>
            <a:lstStyle/>
            <a:p>
              <a:r>
                <a:rPr lang="en-US" sz="3800" dirty="0">
                  <a:solidFill>
                    <a:srgbClr val="006600"/>
                  </a:solidFill>
                </a:rPr>
                <a:t>escape</a:t>
              </a:r>
            </a:p>
            <a:p>
              <a:r>
                <a:rPr lang="en-US" sz="3800" dirty="0">
                  <a:solidFill>
                    <a:srgbClr val="006600"/>
                  </a:solidFill>
                </a:rPr>
                <a:t> rate</a:t>
              </a:r>
            </a:p>
          </p:txBody>
        </p:sp>
      </p:grpSp>
      <p:grpSp>
        <p:nvGrpSpPr>
          <p:cNvPr id="12" name="Group 108"/>
          <p:cNvGrpSpPr>
            <a:grpSpLocks/>
          </p:cNvGrpSpPr>
          <p:nvPr/>
        </p:nvGrpSpPr>
        <p:grpSpPr bwMode="auto">
          <a:xfrm>
            <a:off x="11779068" y="3274373"/>
            <a:ext cx="6002073" cy="1184289"/>
            <a:chOff x="-128" y="2917"/>
            <a:chExt cx="1600" cy="421"/>
          </a:xfrm>
        </p:grpSpPr>
        <p:grpSp>
          <p:nvGrpSpPr>
            <p:cNvPr id="13" name="Group 109"/>
            <p:cNvGrpSpPr>
              <a:grpSpLocks/>
            </p:cNvGrpSpPr>
            <p:nvPr/>
          </p:nvGrpSpPr>
          <p:grpSpPr bwMode="auto">
            <a:xfrm>
              <a:off x="-128" y="2917"/>
              <a:ext cx="1600" cy="406"/>
              <a:chOff x="1709" y="3445"/>
              <a:chExt cx="1886" cy="402"/>
            </a:xfrm>
          </p:grpSpPr>
          <p:graphicFrame>
            <p:nvGraphicFramePr>
              <p:cNvPr id="26631" name="Object 110"/>
              <p:cNvGraphicFramePr>
                <a:graphicFrameLocks noChangeAspect="1"/>
              </p:cNvGraphicFramePr>
              <p:nvPr/>
            </p:nvGraphicFramePr>
            <p:xfrm>
              <a:off x="1709" y="3445"/>
              <a:ext cx="1886" cy="402"/>
            </p:xfrm>
            <a:graphic>
              <a:graphicData uri="http://schemas.openxmlformats.org/presentationml/2006/ole">
                <mc:AlternateContent xmlns:mc="http://schemas.openxmlformats.org/markup-compatibility/2006">
                  <mc:Choice xmlns:v="urn:schemas-microsoft-com:vml" Requires="v">
                    <p:oleObj spid="_x0000_s245914" name="Equation" r:id="rId22" imgW="1269720" imgH="241200" progId="Equation.3">
                      <p:embed/>
                    </p:oleObj>
                  </mc:Choice>
                  <mc:Fallback>
                    <p:oleObj name="Equation" r:id="rId22" imgW="1269720" imgH="241200" progId="Equation.3">
                      <p:embed/>
                      <p:pic>
                        <p:nvPicPr>
                          <p:cNvPr id="0" name="Object 1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09" y="3445"/>
                            <a:ext cx="1886"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6" name="Line 111"/>
              <p:cNvSpPr>
                <a:spLocks noChangeShapeType="1"/>
              </p:cNvSpPr>
              <p:nvPr/>
            </p:nvSpPr>
            <p:spPr bwMode="auto">
              <a:xfrm>
                <a:off x="2688" y="3552"/>
                <a:ext cx="0" cy="240"/>
              </a:xfrm>
              <a:prstGeom prst="line">
                <a:avLst/>
              </a:prstGeom>
              <a:noFill/>
              <a:ln w="9525">
                <a:noFill/>
                <a:round/>
                <a:headEnd/>
                <a:tailEnd/>
              </a:ln>
            </p:spPr>
            <p:txBody>
              <a:bodyPr wrap="none" anchor="ctr"/>
              <a:lstStyle/>
              <a:p>
                <a:endParaRPr lang="en-US"/>
              </a:p>
            </p:txBody>
          </p:sp>
        </p:grpSp>
        <p:graphicFrame>
          <p:nvGraphicFramePr>
            <p:cNvPr id="26630" name="Object 112"/>
            <p:cNvGraphicFramePr>
              <a:graphicFrameLocks noChangeAspect="1"/>
            </p:cNvGraphicFramePr>
            <p:nvPr/>
          </p:nvGraphicFramePr>
          <p:xfrm>
            <a:off x="1031" y="2991"/>
            <a:ext cx="185" cy="347"/>
          </p:xfrm>
          <a:graphic>
            <a:graphicData uri="http://schemas.openxmlformats.org/presentationml/2006/ole">
              <mc:AlternateContent xmlns:mc="http://schemas.openxmlformats.org/markup-compatibility/2006">
                <mc:Choice xmlns:v="urn:schemas-microsoft-com:vml" Requires="v">
                  <p:oleObj spid="_x0000_s245915" name="Equation" r:id="rId24" imgW="101520" imgH="190440" progId="Equation.3">
                    <p:embed/>
                  </p:oleObj>
                </mc:Choice>
                <mc:Fallback>
                  <p:oleObj name="Equation" r:id="rId24" imgW="101520" imgH="190440" progId="Equation.3">
                    <p:embed/>
                    <p:pic>
                      <p:nvPicPr>
                        <p:cNvPr id="0" name="Object 1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1" y="2991"/>
                          <a:ext cx="185"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8274" name="Text Box 114"/>
          <p:cNvSpPr txBox="1">
            <a:spLocks noChangeArrowheads="1"/>
          </p:cNvSpPr>
          <p:nvPr/>
        </p:nvSpPr>
        <p:spPr bwMode="auto">
          <a:xfrm>
            <a:off x="15023940" y="1493724"/>
            <a:ext cx="6064220" cy="1241234"/>
          </a:xfrm>
          <a:prstGeom prst="rect">
            <a:avLst/>
          </a:prstGeom>
          <a:solidFill>
            <a:srgbClr val="87D4F7"/>
          </a:solidFill>
          <a:ln w="38100">
            <a:solidFill>
              <a:schemeClr val="accent2"/>
            </a:solidFill>
            <a:miter lim="800000"/>
            <a:headEnd/>
            <a:tailEnd/>
          </a:ln>
        </p:spPr>
        <p:txBody>
          <a:bodyPr wrap="none" lIns="192911" tIns="96455" rIns="192911" bIns="96455">
            <a:spAutoFit/>
          </a:bodyPr>
          <a:lstStyle/>
          <a:p>
            <a:r>
              <a:rPr lang="fr-CH" sz="6800" i="1" dirty="0" err="1"/>
              <a:t>Examples</a:t>
            </a:r>
            <a:r>
              <a:rPr lang="fr-CH" sz="6800" i="1" dirty="0"/>
              <a:t> </a:t>
            </a:r>
            <a:r>
              <a:rPr lang="fr-CH" sz="6800" i="1" dirty="0" err="1"/>
              <a:t>now</a:t>
            </a:r>
            <a:endParaRPr lang="fr-FR" sz="6800" i="1" dirty="0"/>
          </a:p>
        </p:txBody>
      </p:sp>
      <p:sp>
        <p:nvSpPr>
          <p:cNvPr id="26659" name="Line 115"/>
          <p:cNvSpPr>
            <a:spLocks noChangeShapeType="1"/>
          </p:cNvSpPr>
          <p:nvPr/>
        </p:nvSpPr>
        <p:spPr bwMode="auto">
          <a:xfrm flipV="1">
            <a:off x="1616810" y="7479863"/>
            <a:ext cx="0" cy="3189982"/>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0" name="Line 116"/>
          <p:cNvSpPr>
            <a:spLocks noChangeShapeType="1"/>
          </p:cNvSpPr>
          <p:nvPr/>
        </p:nvSpPr>
        <p:spPr bwMode="auto">
          <a:xfrm>
            <a:off x="1616810" y="10543257"/>
            <a:ext cx="5443129"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1" name="Text Box 117"/>
          <p:cNvSpPr txBox="1">
            <a:spLocks noChangeArrowheads="1"/>
          </p:cNvSpPr>
          <p:nvPr/>
        </p:nvSpPr>
        <p:spPr bwMode="auto">
          <a:xfrm>
            <a:off x="6673556" y="10577013"/>
            <a:ext cx="753472" cy="979624"/>
          </a:xfrm>
          <a:prstGeom prst="rect">
            <a:avLst/>
          </a:prstGeom>
          <a:noFill/>
          <a:ln w="9525">
            <a:noFill/>
            <a:miter lim="800000"/>
            <a:headEnd/>
            <a:tailEnd/>
          </a:ln>
        </p:spPr>
        <p:txBody>
          <a:bodyPr wrap="none" lIns="192911" tIns="96455" rIns="192911" bIns="96455">
            <a:spAutoFit/>
          </a:bodyPr>
          <a:lstStyle/>
          <a:p>
            <a:r>
              <a:rPr lang="fr-CH" sz="5100" i="1" dirty="0"/>
              <a:t>u</a:t>
            </a:r>
            <a:endParaRPr lang="fr-FR" sz="5100" i="1" dirty="0"/>
          </a:p>
        </p:txBody>
      </p:sp>
      <p:sp>
        <p:nvSpPr>
          <p:cNvPr id="26662" name="Line 119"/>
          <p:cNvSpPr>
            <a:spLocks noChangeShapeType="1"/>
          </p:cNvSpPr>
          <p:nvPr/>
        </p:nvSpPr>
        <p:spPr bwMode="auto">
          <a:xfrm>
            <a:off x="5188043" y="10413858"/>
            <a:ext cx="0" cy="255987"/>
          </a:xfrm>
          <a:prstGeom prst="line">
            <a:avLst/>
          </a:prstGeom>
          <a:noFill/>
          <a:ln w="9525">
            <a:solidFill>
              <a:schemeClr val="tx1"/>
            </a:solidFill>
            <a:round/>
            <a:headEnd/>
            <a:tailEnd/>
          </a:ln>
        </p:spPr>
        <p:txBody>
          <a:bodyPr lIns="192911" tIns="96455" rIns="192911" bIns="96455"/>
          <a:lstStyle/>
          <a:p>
            <a:endParaRPr lang="en-US"/>
          </a:p>
        </p:txBody>
      </p:sp>
      <p:graphicFrame>
        <p:nvGraphicFramePr>
          <p:cNvPr id="26629" name="Object 122"/>
          <p:cNvGraphicFramePr>
            <a:graphicFrameLocks noChangeAspect="1"/>
          </p:cNvGraphicFramePr>
          <p:nvPr/>
        </p:nvGraphicFramePr>
        <p:xfrm>
          <a:off x="4929203" y="10796430"/>
          <a:ext cx="600207" cy="720137"/>
        </p:xfrm>
        <a:graphic>
          <a:graphicData uri="http://schemas.openxmlformats.org/presentationml/2006/ole">
            <mc:AlternateContent xmlns:mc="http://schemas.openxmlformats.org/markup-compatibility/2006">
              <mc:Choice xmlns:v="urn:schemas-microsoft-com:vml" Requires="v">
                <p:oleObj spid="_x0000_s245916" name="Equation" r:id="rId25" imgW="126720" imgH="152280" progId="Equation.3">
                  <p:embed/>
                </p:oleObj>
              </mc:Choice>
              <mc:Fallback>
                <p:oleObj name="Equation" r:id="rId25" imgW="126720" imgH="152280" progId="Equation.3">
                  <p:embed/>
                  <p:pic>
                    <p:nvPicPr>
                      <p:cNvPr id="0" name="Object 1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29203" y="10796430"/>
                        <a:ext cx="600207" cy="72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3" name="Line 123"/>
          <p:cNvSpPr>
            <a:spLocks noChangeShapeType="1"/>
          </p:cNvSpPr>
          <p:nvPr/>
        </p:nvSpPr>
        <p:spPr bwMode="auto">
          <a:xfrm>
            <a:off x="5015483" y="11229638"/>
            <a:ext cx="0" cy="680755"/>
          </a:xfrm>
          <a:prstGeom prst="line">
            <a:avLst/>
          </a:prstGeom>
          <a:noFill/>
          <a:ln w="9525">
            <a:noFill/>
            <a:round/>
            <a:headEnd/>
            <a:tailEnd/>
          </a:ln>
        </p:spPr>
        <p:txBody>
          <a:bodyPr wrap="none" lIns="192911" tIns="96455" rIns="192911" bIns="96455" anchor="ctr"/>
          <a:lstStyle/>
          <a:p>
            <a:endParaRPr lang="en-US"/>
          </a:p>
        </p:txBody>
      </p:sp>
      <p:sp>
        <p:nvSpPr>
          <p:cNvPr id="26664" name="Freeform 125"/>
          <p:cNvSpPr>
            <a:spLocks/>
          </p:cNvSpPr>
          <p:nvPr/>
        </p:nvSpPr>
        <p:spPr bwMode="auto">
          <a:xfrm>
            <a:off x="1616810" y="7862435"/>
            <a:ext cx="4591586" cy="2700514"/>
          </a:xfrm>
          <a:custGeom>
            <a:avLst/>
            <a:gdLst>
              <a:gd name="T0" fmla="*/ 0 w 1224"/>
              <a:gd name="T1" fmla="*/ 2147483647 h 960"/>
              <a:gd name="T2" fmla="*/ 2147483647 w 1224"/>
              <a:gd name="T3" fmla="*/ 2147483647 h 960"/>
              <a:gd name="T4" fmla="*/ 2147483647 w 1224"/>
              <a:gd name="T5" fmla="*/ 2147483647 h 960"/>
              <a:gd name="T6" fmla="*/ 2147483647 w 1224"/>
              <a:gd name="T7" fmla="*/ 0 h 960"/>
              <a:gd name="T8" fmla="*/ 0 60000 65536"/>
              <a:gd name="T9" fmla="*/ 0 60000 65536"/>
              <a:gd name="T10" fmla="*/ 0 60000 65536"/>
              <a:gd name="T11" fmla="*/ 0 60000 65536"/>
              <a:gd name="T12" fmla="*/ 0 w 1224"/>
              <a:gd name="T13" fmla="*/ 0 h 960"/>
              <a:gd name="T14" fmla="*/ 1224 w 1224"/>
              <a:gd name="T15" fmla="*/ 960 h 960"/>
            </a:gdLst>
            <a:ahLst/>
            <a:cxnLst>
              <a:cxn ang="T8">
                <a:pos x="T0" y="T1"/>
              </a:cxn>
              <a:cxn ang="T9">
                <a:pos x="T2" y="T3"/>
              </a:cxn>
              <a:cxn ang="T10">
                <a:pos x="T4" y="T5"/>
              </a:cxn>
              <a:cxn ang="T11">
                <a:pos x="T6" y="T7"/>
              </a:cxn>
            </a:cxnLst>
            <a:rect l="T12" t="T13" r="T14" b="T15"/>
            <a:pathLst>
              <a:path w="1224" h="960">
                <a:moveTo>
                  <a:pt x="0" y="953"/>
                </a:moveTo>
                <a:cubicBezTo>
                  <a:pt x="298" y="956"/>
                  <a:pt x="597" y="960"/>
                  <a:pt x="771" y="907"/>
                </a:cubicBezTo>
                <a:cubicBezTo>
                  <a:pt x="945" y="854"/>
                  <a:pt x="968" y="786"/>
                  <a:pt x="1043" y="635"/>
                </a:cubicBezTo>
                <a:cubicBezTo>
                  <a:pt x="1118" y="484"/>
                  <a:pt x="1171" y="242"/>
                  <a:pt x="1224" y="0"/>
                </a:cubicBezTo>
              </a:path>
            </a:pathLst>
          </a:custGeom>
          <a:noFill/>
          <a:ln w="38100">
            <a:solidFill>
              <a:srgbClr val="33CC33"/>
            </a:solidFill>
            <a:round/>
            <a:headEnd/>
            <a:tailEnd/>
          </a:ln>
        </p:spPr>
        <p:txBody>
          <a:bodyPr lIns="192911" tIns="96455" rIns="192911" bIns="96455"/>
          <a:lstStyle/>
          <a:p>
            <a:endParaRPr lang="en-US"/>
          </a:p>
        </p:txBody>
      </p:sp>
      <p:sp>
        <p:nvSpPr>
          <p:cNvPr id="5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8.5</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a:t>
            </a:r>
            <a:r>
              <a:rPr lang="en-US" sz="6600" dirty="0" err="1">
                <a:solidFill>
                  <a:srgbClr val="FF0000"/>
                </a:solidFill>
                <a:latin typeface="Impact" charset="0"/>
                <a:ea typeface="ＭＳ Ｐゴシック" charset="0"/>
                <a:cs typeface="Impact" charset="0"/>
              </a:rPr>
              <a:t>Interspike</a:t>
            </a:r>
            <a:r>
              <a:rPr lang="en-US" sz="6600" dirty="0">
                <a:solidFill>
                  <a:srgbClr val="FF0000"/>
                </a:solidFill>
                <a:latin typeface="Impact" charset="0"/>
                <a:ea typeface="ＭＳ Ｐゴシック" charset="0"/>
                <a:cs typeface="Impact" charset="0"/>
              </a:rPr>
              <a:t> Intervals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0" name="Straight Connector 5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17423" name="Object 59"/>
          <p:cNvGraphicFramePr>
            <a:graphicFrameLocks noChangeAspect="1"/>
          </p:cNvGraphicFramePr>
          <p:nvPr/>
        </p:nvGraphicFramePr>
        <p:xfrm>
          <a:off x="657225" y="4995863"/>
          <a:ext cx="633413" cy="936625"/>
        </p:xfrm>
        <a:graphic>
          <a:graphicData uri="http://schemas.openxmlformats.org/presentationml/2006/ole">
            <mc:AlternateContent xmlns:mc="http://schemas.openxmlformats.org/markup-compatibility/2006">
              <mc:Choice xmlns:v="urn:schemas-microsoft-com:vml" Requires="v">
                <p:oleObj spid="_x0000_s245917" name="Equation" r:id="rId27" imgW="101520" imgH="203040" progId="Equation.DSMT4">
                  <p:embed/>
                </p:oleObj>
              </mc:Choice>
              <mc:Fallback>
                <p:oleObj name="Equation" r:id="rId27" imgW="101520" imgH="203040" progId="Equation.DSMT4">
                  <p:embed/>
                  <p:pic>
                    <p:nvPicPr>
                      <p:cNvPr id="0" name="Object 5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7225" y="4995863"/>
                        <a:ext cx="633413"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482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4825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499"/>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48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60" grpId="0"/>
      <p:bldP spid="3482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B34C38-73A5-4823-8701-EA8DA912DB8D}"/>
              </a:ext>
            </a:extLst>
          </p:cNvPr>
          <p:cNvPicPr>
            <a:picLocks noChangeAspect="1"/>
          </p:cNvPicPr>
          <p:nvPr/>
        </p:nvPicPr>
        <p:blipFill>
          <a:blip r:embed="rId3"/>
          <a:stretch>
            <a:fillRect/>
          </a:stretch>
        </p:blipFill>
        <p:spPr>
          <a:xfrm>
            <a:off x="0" y="156751"/>
            <a:ext cx="21386629" cy="11995562"/>
          </a:xfrm>
          <a:prstGeom prst="rect">
            <a:avLst/>
          </a:prstGeom>
        </p:spPr>
      </p:pic>
    </p:spTree>
    <p:extLst>
      <p:ext uri="{BB962C8B-B14F-4D97-AF65-F5344CB8AC3E}">
        <p14:creationId xmlns:p14="http://schemas.microsoft.com/office/powerpoint/2010/main" val="2997730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0"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aphicFrame>
        <p:nvGraphicFramePr>
          <p:cNvPr id="27650" name="Object 4"/>
          <p:cNvGraphicFramePr>
            <a:graphicFrameLocks noChangeAspect="1"/>
          </p:cNvGraphicFramePr>
          <p:nvPr/>
        </p:nvGraphicFramePr>
        <p:xfrm>
          <a:off x="3147339" y="5437598"/>
          <a:ext cx="814030" cy="751080"/>
        </p:xfrm>
        <a:graphic>
          <a:graphicData uri="http://schemas.openxmlformats.org/presentationml/2006/ole">
            <mc:AlternateContent xmlns:mc="http://schemas.openxmlformats.org/markup-compatibility/2006">
              <mc:Choice xmlns:v="urn:schemas-microsoft-com:vml" Requires="v">
                <p:oleObj spid="_x0000_s246886" name="Equation" r:id="rId4" imgW="152280" imgH="190440" progId="Equation.3">
                  <p:embed/>
                </p:oleObj>
              </mc:Choice>
              <mc:Fallback>
                <p:oleObj name="Equation" r:id="rId4" imgW="152280" imgH="1904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39" y="5437598"/>
                        <a:ext cx="814030" cy="751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10983794" y="3395335"/>
            <a:ext cx="6927769" cy="1527477"/>
            <a:chOff x="-170" y="2088"/>
            <a:chExt cx="2443" cy="543"/>
          </a:xfrm>
        </p:grpSpPr>
        <p:graphicFrame>
          <p:nvGraphicFramePr>
            <p:cNvPr id="27659" name="Object 6"/>
            <p:cNvGraphicFramePr>
              <a:graphicFrameLocks noChangeAspect="1"/>
            </p:cNvGraphicFramePr>
            <p:nvPr/>
          </p:nvGraphicFramePr>
          <p:xfrm>
            <a:off x="-170" y="2329"/>
            <a:ext cx="2443" cy="302"/>
          </p:xfrm>
          <a:graphic>
            <a:graphicData uri="http://schemas.openxmlformats.org/presentationml/2006/ole">
              <mc:AlternateContent xmlns:mc="http://schemas.openxmlformats.org/markup-compatibility/2006">
                <mc:Choice xmlns:v="urn:schemas-microsoft-com:vml" Requires="v">
                  <p:oleObj spid="_x0000_s246887" name="Equation" r:id="rId6" imgW="1930320" imgH="241200" progId="Equation.3">
                    <p:embed/>
                  </p:oleObj>
                </mc:Choice>
                <mc:Fallback>
                  <p:oleObj name="Equation" r:id="rId6" imgW="1930320" imgH="2412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 y="2329"/>
                          <a:ext cx="2443" cy="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84" name="Text Box 7"/>
            <p:cNvSpPr txBox="1">
              <a:spLocks noChangeArrowheads="1"/>
            </p:cNvSpPr>
            <p:nvPr/>
          </p:nvSpPr>
          <p:spPr bwMode="auto">
            <a:xfrm>
              <a:off x="-140" y="2088"/>
              <a:ext cx="1079" cy="241"/>
            </a:xfrm>
            <a:prstGeom prst="rect">
              <a:avLst/>
            </a:prstGeom>
            <a:noFill/>
            <a:ln w="9525">
              <a:solidFill>
                <a:srgbClr val="006600"/>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sp>
        <p:nvSpPr>
          <p:cNvPr id="27663" name="Line 8"/>
          <p:cNvSpPr>
            <a:spLocks noChangeShapeType="1"/>
          </p:cNvSpPr>
          <p:nvPr/>
        </p:nvSpPr>
        <p:spPr bwMode="auto">
          <a:xfrm>
            <a:off x="2126986" y="5437598"/>
            <a:ext cx="6122115"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27664" name="Line 9"/>
          <p:cNvSpPr>
            <a:spLocks noChangeShapeType="1"/>
          </p:cNvSpPr>
          <p:nvPr/>
        </p:nvSpPr>
        <p:spPr bwMode="auto">
          <a:xfrm flipV="1">
            <a:off x="2126986" y="2872110"/>
            <a:ext cx="0" cy="2565488"/>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aphicFrame>
        <p:nvGraphicFramePr>
          <p:cNvPr id="27651" name="Object 10"/>
          <p:cNvGraphicFramePr>
            <a:graphicFrameLocks noChangeAspect="1"/>
          </p:cNvGraphicFramePr>
          <p:nvPr/>
        </p:nvGraphicFramePr>
        <p:xfrm>
          <a:off x="1106634" y="3243431"/>
          <a:ext cx="615212" cy="663876"/>
        </p:xfrm>
        <a:graphic>
          <a:graphicData uri="http://schemas.openxmlformats.org/presentationml/2006/ole">
            <mc:AlternateContent xmlns:mc="http://schemas.openxmlformats.org/markup-compatibility/2006">
              <mc:Choice xmlns:v="urn:schemas-microsoft-com:vml" Requires="v">
                <p:oleObj spid="_x0000_s246888" name="Equation" r:id="rId8" imgW="139680" imgH="177480" progId="Equation.3">
                  <p:embed/>
                </p:oleObj>
              </mc:Choice>
              <mc:Fallback>
                <p:oleObj name="Equation" r:id="rId8" imgW="139680" imgH="17748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6634" y="3243431"/>
                        <a:ext cx="615212" cy="663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5" name="Line 11"/>
          <p:cNvSpPr>
            <a:spLocks noChangeShapeType="1"/>
          </p:cNvSpPr>
          <p:nvPr/>
        </p:nvSpPr>
        <p:spPr bwMode="auto">
          <a:xfrm>
            <a:off x="2126987" y="3631630"/>
            <a:ext cx="5120517" cy="0"/>
          </a:xfrm>
          <a:prstGeom prst="line">
            <a:avLst/>
          </a:prstGeom>
          <a:noFill/>
          <a:ln w="28575">
            <a:solidFill>
              <a:schemeClr val="tx1"/>
            </a:solidFill>
            <a:prstDash val="dash"/>
            <a:round/>
            <a:headEnd/>
            <a:tailEnd/>
          </a:ln>
        </p:spPr>
        <p:txBody>
          <a:bodyPr wrap="none" lIns="192911" tIns="96455" rIns="192911" bIns="96455" anchor="ctr"/>
          <a:lstStyle/>
          <a:p>
            <a:endParaRPr lang="en-US"/>
          </a:p>
        </p:txBody>
      </p:sp>
      <p:sp>
        <p:nvSpPr>
          <p:cNvPr id="27666" name="Line 12"/>
          <p:cNvSpPr>
            <a:spLocks noChangeShapeType="1"/>
          </p:cNvSpPr>
          <p:nvPr/>
        </p:nvSpPr>
        <p:spPr bwMode="auto">
          <a:xfrm flipV="1">
            <a:off x="3488705" y="3142161"/>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sp>
        <p:nvSpPr>
          <p:cNvPr id="27667" name="Line 13"/>
          <p:cNvSpPr>
            <a:spLocks noChangeShapeType="1"/>
          </p:cNvSpPr>
          <p:nvPr/>
        </p:nvSpPr>
        <p:spPr bwMode="auto">
          <a:xfrm>
            <a:off x="5188043" y="3651321"/>
            <a:ext cx="0" cy="931116"/>
          </a:xfrm>
          <a:prstGeom prst="line">
            <a:avLst/>
          </a:prstGeom>
          <a:noFill/>
          <a:ln w="19050">
            <a:solidFill>
              <a:schemeClr val="tx1"/>
            </a:solidFill>
            <a:round/>
            <a:headEnd type="triangle" w="med" len="med"/>
            <a:tailEnd type="triangle" w="med" len="med"/>
          </a:ln>
        </p:spPr>
        <p:txBody>
          <a:bodyPr wrap="none" lIns="192911" tIns="96455" rIns="192911" bIns="96455" anchor="ctr"/>
          <a:lstStyle/>
          <a:p>
            <a:endParaRPr lang="en-US"/>
          </a:p>
        </p:txBody>
      </p:sp>
      <p:graphicFrame>
        <p:nvGraphicFramePr>
          <p:cNvPr id="27652" name="Object 14"/>
          <p:cNvGraphicFramePr>
            <a:graphicFrameLocks noChangeAspect="1"/>
          </p:cNvGraphicFramePr>
          <p:nvPr/>
        </p:nvGraphicFramePr>
        <p:xfrm>
          <a:off x="5360604" y="3701955"/>
          <a:ext cx="1102881" cy="587925"/>
        </p:xfrm>
        <a:graphic>
          <a:graphicData uri="http://schemas.openxmlformats.org/presentationml/2006/ole">
            <mc:AlternateContent xmlns:mc="http://schemas.openxmlformats.org/markup-compatibility/2006">
              <mc:Choice xmlns:v="urn:schemas-microsoft-com:vml" Requires="v">
                <p:oleObj spid="_x0000_s246889" name="Equation" r:id="rId10" imgW="266400" imgH="190440" progId="Equation.3">
                  <p:embed/>
                </p:oleObj>
              </mc:Choice>
              <mc:Fallback>
                <p:oleObj name="Equation" r:id="rId10" imgW="266400" imgH="19044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0604" y="3701955"/>
                        <a:ext cx="1102881" cy="58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8" name="Text Box 15"/>
          <p:cNvSpPr txBox="1">
            <a:spLocks noChangeArrowheads="1"/>
          </p:cNvSpPr>
          <p:nvPr/>
        </p:nvSpPr>
        <p:spPr bwMode="auto">
          <a:xfrm>
            <a:off x="157556" y="1775027"/>
            <a:ext cx="12158837" cy="1764454"/>
          </a:xfrm>
          <a:prstGeom prst="rect">
            <a:avLst/>
          </a:prstGeom>
          <a:noFill/>
          <a:ln w="9525">
            <a:noFill/>
            <a:miter lim="800000"/>
            <a:headEnd/>
            <a:tailEnd/>
          </a:ln>
        </p:spPr>
        <p:txBody>
          <a:bodyPr wrap="none" lIns="192911" tIns="96455" rIns="192911" bIns="96455">
            <a:spAutoFit/>
          </a:bodyPr>
          <a:lstStyle/>
          <a:p>
            <a:r>
              <a:rPr lang="fr-CH" sz="5100" dirty="0" err="1"/>
              <a:t>Example</a:t>
            </a:r>
            <a:r>
              <a:rPr lang="fr-CH" sz="5100" dirty="0"/>
              <a:t>: I&amp;F </a:t>
            </a:r>
            <a:r>
              <a:rPr lang="fr-CH" sz="5100" dirty="0" err="1"/>
              <a:t>with</a:t>
            </a:r>
            <a:r>
              <a:rPr lang="fr-CH" sz="5100" dirty="0"/>
              <a:t> reset, </a:t>
            </a:r>
            <a:r>
              <a:rPr lang="fr-CH" sz="5100" b="1" dirty="0"/>
              <a:t>constant input</a:t>
            </a:r>
            <a:endParaRPr lang="fr-CH" sz="5100" dirty="0"/>
          </a:p>
          <a:p>
            <a:endParaRPr lang="fr-FR" sz="5100" dirty="0"/>
          </a:p>
        </p:txBody>
      </p:sp>
      <p:sp>
        <p:nvSpPr>
          <p:cNvPr id="27669" name="Line 16"/>
          <p:cNvSpPr>
            <a:spLocks noChangeShapeType="1"/>
          </p:cNvSpPr>
          <p:nvPr/>
        </p:nvSpPr>
        <p:spPr bwMode="auto">
          <a:xfrm>
            <a:off x="2126986" y="4163292"/>
            <a:ext cx="1361719" cy="0"/>
          </a:xfrm>
          <a:prstGeom prst="line">
            <a:avLst/>
          </a:prstGeom>
          <a:noFill/>
          <a:ln w="38100">
            <a:solidFill>
              <a:srgbClr val="FF0000"/>
            </a:solidFill>
            <a:round/>
            <a:headEnd/>
            <a:tailEnd/>
          </a:ln>
        </p:spPr>
        <p:txBody>
          <a:bodyPr lIns="192911" tIns="96455" rIns="192911" bIns="96455"/>
          <a:lstStyle/>
          <a:p>
            <a:endParaRPr lang="en-US"/>
          </a:p>
        </p:txBody>
      </p:sp>
      <p:sp>
        <p:nvSpPr>
          <p:cNvPr id="27670" name="Line 17"/>
          <p:cNvSpPr>
            <a:spLocks noChangeShapeType="1"/>
          </p:cNvSpPr>
          <p:nvPr/>
        </p:nvSpPr>
        <p:spPr bwMode="auto">
          <a:xfrm>
            <a:off x="3488705" y="3651321"/>
            <a:ext cx="0" cy="1786278"/>
          </a:xfrm>
          <a:prstGeom prst="line">
            <a:avLst/>
          </a:prstGeom>
          <a:noFill/>
          <a:ln w="9525">
            <a:solidFill>
              <a:srgbClr val="009900"/>
            </a:solidFill>
            <a:round/>
            <a:headEnd/>
            <a:tailEnd/>
          </a:ln>
        </p:spPr>
        <p:txBody>
          <a:bodyPr lIns="192911" tIns="96455" rIns="192911" bIns="96455"/>
          <a:lstStyle/>
          <a:p>
            <a:endParaRPr lang="en-US"/>
          </a:p>
        </p:txBody>
      </p:sp>
      <p:sp>
        <p:nvSpPr>
          <p:cNvPr id="27671" name="Freeform 18"/>
          <p:cNvSpPr>
            <a:spLocks/>
          </p:cNvSpPr>
          <p:nvPr/>
        </p:nvSpPr>
        <p:spPr bwMode="auto">
          <a:xfrm>
            <a:off x="3488706" y="4289880"/>
            <a:ext cx="3912603" cy="1147718"/>
          </a:xfrm>
          <a:custGeom>
            <a:avLst/>
            <a:gdLst>
              <a:gd name="T0" fmla="*/ 0 w 589"/>
              <a:gd name="T1" fmla="*/ 2147483647 h 408"/>
              <a:gd name="T2" fmla="*/ 2147483647 w 589"/>
              <a:gd name="T3" fmla="*/ 2147483647 h 408"/>
              <a:gd name="T4" fmla="*/ 2147483647 w 589"/>
              <a:gd name="T5" fmla="*/ 0 h 408"/>
              <a:gd name="T6" fmla="*/ 0 60000 65536"/>
              <a:gd name="T7" fmla="*/ 0 60000 65536"/>
              <a:gd name="T8" fmla="*/ 0 60000 65536"/>
              <a:gd name="T9" fmla="*/ 0 w 589"/>
              <a:gd name="T10" fmla="*/ 0 h 408"/>
              <a:gd name="T11" fmla="*/ 589 w 589"/>
              <a:gd name="T12" fmla="*/ 408 h 408"/>
            </a:gdLst>
            <a:ahLst/>
            <a:cxnLst>
              <a:cxn ang="T6">
                <a:pos x="T0" y="T1"/>
              </a:cxn>
              <a:cxn ang="T7">
                <a:pos x="T2" y="T3"/>
              </a:cxn>
              <a:cxn ang="T8">
                <a:pos x="T4" y="T5"/>
              </a:cxn>
            </a:cxnLst>
            <a:rect l="T9" t="T10" r="T11" b="T12"/>
            <a:pathLst>
              <a:path w="589" h="408">
                <a:moveTo>
                  <a:pt x="0" y="408"/>
                </a:moveTo>
                <a:cubicBezTo>
                  <a:pt x="19" y="306"/>
                  <a:pt x="38" y="204"/>
                  <a:pt x="136" y="136"/>
                </a:cubicBezTo>
                <a:cubicBezTo>
                  <a:pt x="234" y="68"/>
                  <a:pt x="411" y="34"/>
                  <a:pt x="589" y="0"/>
                </a:cubicBezTo>
              </a:path>
            </a:pathLst>
          </a:custGeom>
          <a:noFill/>
          <a:ln w="38100">
            <a:solidFill>
              <a:srgbClr val="FF0000"/>
            </a:solidFill>
            <a:round/>
            <a:headEnd/>
            <a:tailEnd/>
          </a:ln>
        </p:spPr>
        <p:txBody>
          <a:bodyPr lIns="192911" tIns="96455" rIns="192911" bIns="96455"/>
          <a:lstStyle/>
          <a:p>
            <a:endParaRPr lang="en-US"/>
          </a:p>
        </p:txBody>
      </p:sp>
      <p:grpSp>
        <p:nvGrpSpPr>
          <p:cNvPr id="3" name="Group 19"/>
          <p:cNvGrpSpPr>
            <a:grpSpLocks/>
          </p:cNvGrpSpPr>
          <p:nvPr/>
        </p:nvGrpSpPr>
        <p:grpSpPr bwMode="auto">
          <a:xfrm>
            <a:off x="2588395" y="6458729"/>
            <a:ext cx="14480002" cy="2680824"/>
            <a:chOff x="690" y="2296"/>
            <a:chExt cx="3860" cy="953"/>
          </a:xfrm>
        </p:grpSpPr>
        <p:sp>
          <p:nvSpPr>
            <p:cNvPr id="27679" name="Line 20"/>
            <p:cNvSpPr>
              <a:spLocks noChangeShapeType="1"/>
            </p:cNvSpPr>
            <p:nvPr/>
          </p:nvSpPr>
          <p:spPr bwMode="auto">
            <a:xfrm flipV="1">
              <a:off x="930" y="2387"/>
              <a:ext cx="0" cy="544"/>
            </a:xfrm>
            <a:prstGeom prst="line">
              <a:avLst/>
            </a:prstGeom>
            <a:noFill/>
            <a:ln w="9525">
              <a:solidFill>
                <a:schemeClr val="tx1"/>
              </a:solidFill>
              <a:round/>
              <a:headEnd/>
              <a:tailEnd type="triangle" w="med" len="med"/>
            </a:ln>
          </p:spPr>
          <p:txBody>
            <a:bodyPr/>
            <a:lstStyle/>
            <a:p>
              <a:endParaRPr lang="en-US"/>
            </a:p>
          </p:txBody>
        </p:sp>
        <p:sp>
          <p:nvSpPr>
            <p:cNvPr id="27680" name="Line 21"/>
            <p:cNvSpPr>
              <a:spLocks noChangeShapeType="1"/>
            </p:cNvSpPr>
            <p:nvPr/>
          </p:nvSpPr>
          <p:spPr bwMode="auto">
            <a:xfrm>
              <a:off x="930" y="2931"/>
              <a:ext cx="1224" cy="0"/>
            </a:xfrm>
            <a:prstGeom prst="line">
              <a:avLst/>
            </a:prstGeom>
            <a:noFill/>
            <a:ln w="9525">
              <a:solidFill>
                <a:schemeClr val="tx1"/>
              </a:solidFill>
              <a:round/>
              <a:headEnd/>
              <a:tailEnd type="triangle" w="med" len="med"/>
            </a:ln>
          </p:spPr>
          <p:txBody>
            <a:bodyPr/>
            <a:lstStyle/>
            <a:p>
              <a:endParaRPr lang="en-US"/>
            </a:p>
          </p:txBody>
        </p:sp>
        <p:graphicFrame>
          <p:nvGraphicFramePr>
            <p:cNvPr id="27656" name="Object 22"/>
            <p:cNvGraphicFramePr>
              <a:graphicFrameLocks noChangeAspect="1"/>
            </p:cNvGraphicFramePr>
            <p:nvPr/>
          </p:nvGraphicFramePr>
          <p:xfrm>
            <a:off x="839" y="2937"/>
            <a:ext cx="253" cy="312"/>
          </p:xfrm>
          <a:graphic>
            <a:graphicData uri="http://schemas.openxmlformats.org/presentationml/2006/ole">
              <mc:AlternateContent xmlns:mc="http://schemas.openxmlformats.org/markup-compatibility/2006">
                <mc:Choice xmlns:v="urn:schemas-microsoft-com:vml" Requires="v">
                  <p:oleObj spid="_x0000_s246890" name="Equation" r:id="rId12" imgW="152280" imgH="190440" progId="Equation.3">
                    <p:embed/>
                  </p:oleObj>
                </mc:Choice>
                <mc:Fallback>
                  <p:oleObj name="Equation" r:id="rId12" imgW="152280" imgH="19044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9" y="2937"/>
                          <a:ext cx="253"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81" name="Text Box 23"/>
            <p:cNvSpPr txBox="1">
              <a:spLocks noChangeArrowheads="1"/>
            </p:cNvSpPr>
            <p:nvPr/>
          </p:nvSpPr>
          <p:spPr bwMode="auto">
            <a:xfrm>
              <a:off x="1338" y="2296"/>
              <a:ext cx="1016" cy="241"/>
            </a:xfrm>
            <a:prstGeom prst="rect">
              <a:avLst/>
            </a:prstGeom>
            <a:noFill/>
            <a:ln w="9525">
              <a:solidFill>
                <a:srgbClr val="FF0000"/>
              </a:solidFill>
              <a:miter lim="800000"/>
              <a:headEnd/>
              <a:tailEnd/>
            </a:ln>
          </p:spPr>
          <p:txBody>
            <a:bodyPr wrap="none">
              <a:spAutoFit/>
            </a:bodyPr>
            <a:lstStyle/>
            <a:p>
              <a:r>
                <a:rPr lang="en-US" sz="3800" dirty="0">
                  <a:solidFill>
                    <a:srgbClr val="FF0000"/>
                  </a:solidFill>
                </a:rPr>
                <a:t>Survivor function</a:t>
              </a:r>
            </a:p>
          </p:txBody>
        </p:sp>
        <p:sp>
          <p:nvSpPr>
            <p:cNvPr id="27682" name="Text Box 24"/>
            <p:cNvSpPr txBox="1">
              <a:spLocks noChangeArrowheads="1"/>
            </p:cNvSpPr>
            <p:nvPr/>
          </p:nvSpPr>
          <p:spPr bwMode="auto">
            <a:xfrm>
              <a:off x="690" y="2400"/>
              <a:ext cx="121" cy="241"/>
            </a:xfrm>
            <a:prstGeom prst="rect">
              <a:avLst/>
            </a:prstGeom>
            <a:noFill/>
            <a:ln w="9525">
              <a:noFill/>
              <a:miter lim="800000"/>
              <a:headEnd/>
              <a:tailEnd/>
            </a:ln>
          </p:spPr>
          <p:txBody>
            <a:bodyPr wrap="none">
              <a:spAutoFit/>
            </a:bodyPr>
            <a:lstStyle/>
            <a:p>
              <a:r>
                <a:rPr lang="fr-CH" sz="3800" dirty="0"/>
                <a:t>1</a:t>
              </a:r>
              <a:endParaRPr lang="fr-FR" sz="3800" dirty="0"/>
            </a:p>
          </p:txBody>
        </p:sp>
        <p:graphicFrame>
          <p:nvGraphicFramePr>
            <p:cNvPr id="27657" name="Object 25"/>
            <p:cNvGraphicFramePr>
              <a:graphicFrameLocks noChangeAspect="1"/>
            </p:cNvGraphicFramePr>
            <p:nvPr/>
          </p:nvGraphicFramePr>
          <p:xfrm>
            <a:off x="1423" y="2478"/>
            <a:ext cx="672" cy="405"/>
          </p:xfrm>
          <a:graphic>
            <a:graphicData uri="http://schemas.openxmlformats.org/presentationml/2006/ole">
              <mc:AlternateContent xmlns:mc="http://schemas.openxmlformats.org/markup-compatibility/2006">
                <mc:Choice xmlns:v="urn:schemas-microsoft-com:vml" Requires="v">
                  <p:oleObj spid="_x0000_s246891" name="Equation" r:id="rId14" imgW="533160" imgH="241200" progId="Equation.DSMT4">
                    <p:embed/>
                  </p:oleObj>
                </mc:Choice>
                <mc:Fallback>
                  <p:oleObj name="Equation" r:id="rId14" imgW="533160" imgH="241200" progId="Equation.DSMT4">
                    <p:embed/>
                    <p:pic>
                      <p:nvPicPr>
                        <p:cNvPr id="0"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3" y="2478"/>
                          <a:ext cx="672" cy="4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8" name="Object 26"/>
            <p:cNvGraphicFramePr>
              <a:graphicFrameLocks noChangeAspect="1"/>
            </p:cNvGraphicFramePr>
            <p:nvPr/>
          </p:nvGraphicFramePr>
          <p:xfrm>
            <a:off x="3064" y="2312"/>
            <a:ext cx="1486" cy="590"/>
          </p:xfrm>
          <a:graphic>
            <a:graphicData uri="http://schemas.openxmlformats.org/presentationml/2006/ole">
              <mc:AlternateContent xmlns:mc="http://schemas.openxmlformats.org/markup-compatibility/2006">
                <mc:Choice xmlns:v="urn:schemas-microsoft-com:vml" Requires="v">
                  <p:oleObj spid="_x0000_s246892" name="Equation" r:id="rId16" imgW="1346040" imgH="469800" progId="Equation.3">
                    <p:embed/>
                  </p:oleObj>
                </mc:Choice>
                <mc:Fallback>
                  <p:oleObj name="Equation" r:id="rId16" imgW="1346040" imgH="469800" progId="Equation.3">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64" y="2312"/>
                          <a:ext cx="1486" cy="59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83" name="Freeform 27"/>
            <p:cNvSpPr>
              <a:spLocks/>
            </p:cNvSpPr>
            <p:nvPr/>
          </p:nvSpPr>
          <p:spPr bwMode="auto">
            <a:xfrm>
              <a:off x="930" y="2523"/>
              <a:ext cx="997" cy="408"/>
            </a:xfrm>
            <a:custGeom>
              <a:avLst/>
              <a:gdLst>
                <a:gd name="T0" fmla="*/ 0 w 997"/>
                <a:gd name="T1" fmla="*/ 0 h 408"/>
                <a:gd name="T2" fmla="*/ 226 w 997"/>
                <a:gd name="T3" fmla="*/ 45 h 408"/>
                <a:gd name="T4" fmla="*/ 453 w 997"/>
                <a:gd name="T5" fmla="*/ 272 h 408"/>
                <a:gd name="T6" fmla="*/ 997 w 997"/>
                <a:gd name="T7" fmla="*/ 408 h 408"/>
                <a:gd name="T8" fmla="*/ 0 60000 65536"/>
                <a:gd name="T9" fmla="*/ 0 60000 65536"/>
                <a:gd name="T10" fmla="*/ 0 60000 65536"/>
                <a:gd name="T11" fmla="*/ 0 60000 65536"/>
                <a:gd name="T12" fmla="*/ 0 w 997"/>
                <a:gd name="T13" fmla="*/ 0 h 408"/>
                <a:gd name="T14" fmla="*/ 997 w 997"/>
                <a:gd name="T15" fmla="*/ 408 h 408"/>
              </a:gdLst>
              <a:ahLst/>
              <a:cxnLst>
                <a:cxn ang="T8">
                  <a:pos x="T0" y="T1"/>
                </a:cxn>
                <a:cxn ang="T9">
                  <a:pos x="T2" y="T3"/>
                </a:cxn>
                <a:cxn ang="T10">
                  <a:pos x="T4" y="T5"/>
                </a:cxn>
                <a:cxn ang="T11">
                  <a:pos x="T6" y="T7"/>
                </a:cxn>
              </a:cxnLst>
              <a:rect l="T12" t="T13" r="T14" b="T15"/>
              <a:pathLst>
                <a:path w="997" h="408">
                  <a:moveTo>
                    <a:pt x="0" y="0"/>
                  </a:moveTo>
                  <a:cubicBezTo>
                    <a:pt x="75" y="0"/>
                    <a:pt x="151" y="0"/>
                    <a:pt x="226" y="45"/>
                  </a:cubicBezTo>
                  <a:cubicBezTo>
                    <a:pt x="301" y="90"/>
                    <a:pt x="325" y="212"/>
                    <a:pt x="453" y="272"/>
                  </a:cubicBezTo>
                  <a:cubicBezTo>
                    <a:pt x="581" y="332"/>
                    <a:pt x="789" y="370"/>
                    <a:pt x="997" y="408"/>
                  </a:cubicBezTo>
                </a:path>
              </a:pathLst>
            </a:custGeom>
            <a:noFill/>
            <a:ln w="9525">
              <a:solidFill>
                <a:srgbClr val="FF0000"/>
              </a:solidFill>
              <a:round/>
              <a:headEnd/>
              <a:tailEnd/>
            </a:ln>
          </p:spPr>
          <p:txBody>
            <a:bodyPr/>
            <a:lstStyle/>
            <a:p>
              <a:endParaRPr lang="en-US"/>
            </a:p>
          </p:txBody>
        </p:sp>
      </p:grpSp>
      <p:grpSp>
        <p:nvGrpSpPr>
          <p:cNvPr id="4" name="Group 28"/>
          <p:cNvGrpSpPr>
            <a:grpSpLocks/>
          </p:cNvGrpSpPr>
          <p:nvPr/>
        </p:nvGrpSpPr>
        <p:grpSpPr bwMode="auto">
          <a:xfrm>
            <a:off x="3211110" y="9201441"/>
            <a:ext cx="15121485" cy="2872108"/>
            <a:chOff x="856" y="3271"/>
            <a:chExt cx="4031" cy="1021"/>
          </a:xfrm>
        </p:grpSpPr>
        <p:sp>
          <p:nvSpPr>
            <p:cNvPr id="27674" name="Text Box 29"/>
            <p:cNvSpPr txBox="1">
              <a:spLocks noChangeArrowheads="1"/>
            </p:cNvSpPr>
            <p:nvPr/>
          </p:nvSpPr>
          <p:spPr bwMode="auto">
            <a:xfrm>
              <a:off x="1202" y="3340"/>
              <a:ext cx="1206" cy="263"/>
            </a:xfrm>
            <a:prstGeom prst="rect">
              <a:avLst/>
            </a:prstGeom>
            <a:noFill/>
            <a:ln w="9525">
              <a:noFill/>
              <a:miter lim="800000"/>
              <a:headEnd/>
              <a:tailEnd/>
            </a:ln>
          </p:spPr>
          <p:txBody>
            <a:bodyPr wrap="none">
              <a:spAutoFit/>
            </a:bodyPr>
            <a:lstStyle/>
            <a:p>
              <a:r>
                <a:rPr lang="en-US" sz="3800" dirty="0">
                  <a:solidFill>
                    <a:srgbClr val="0076FF"/>
                  </a:solidFill>
                </a:rPr>
                <a:t>Interval </a:t>
              </a:r>
              <a:r>
                <a:rPr lang="en-US" sz="4200" dirty="0">
                  <a:solidFill>
                    <a:srgbClr val="0076FF"/>
                  </a:solidFill>
                </a:rPr>
                <a:t>distribution</a:t>
              </a:r>
              <a:endParaRPr lang="en-US" sz="3800" dirty="0">
                <a:solidFill>
                  <a:srgbClr val="0076FF"/>
                </a:solidFill>
              </a:endParaRPr>
            </a:p>
          </p:txBody>
        </p:sp>
        <p:sp>
          <p:nvSpPr>
            <p:cNvPr id="27675" name="Line 30"/>
            <p:cNvSpPr>
              <a:spLocks noChangeShapeType="1"/>
            </p:cNvSpPr>
            <p:nvPr/>
          </p:nvSpPr>
          <p:spPr bwMode="auto">
            <a:xfrm flipV="1">
              <a:off x="947" y="3430"/>
              <a:ext cx="0" cy="544"/>
            </a:xfrm>
            <a:prstGeom prst="line">
              <a:avLst/>
            </a:prstGeom>
            <a:noFill/>
            <a:ln w="9525">
              <a:solidFill>
                <a:schemeClr val="tx1"/>
              </a:solidFill>
              <a:round/>
              <a:headEnd/>
              <a:tailEnd type="triangle" w="med" len="med"/>
            </a:ln>
          </p:spPr>
          <p:txBody>
            <a:bodyPr/>
            <a:lstStyle/>
            <a:p>
              <a:endParaRPr lang="en-US"/>
            </a:p>
          </p:txBody>
        </p:sp>
        <p:sp>
          <p:nvSpPr>
            <p:cNvPr id="27676" name="Line 31"/>
            <p:cNvSpPr>
              <a:spLocks noChangeShapeType="1"/>
            </p:cNvSpPr>
            <p:nvPr/>
          </p:nvSpPr>
          <p:spPr bwMode="auto">
            <a:xfrm>
              <a:off x="947" y="3974"/>
              <a:ext cx="1224" cy="0"/>
            </a:xfrm>
            <a:prstGeom prst="line">
              <a:avLst/>
            </a:prstGeom>
            <a:noFill/>
            <a:ln w="9525">
              <a:solidFill>
                <a:schemeClr val="tx1"/>
              </a:solidFill>
              <a:round/>
              <a:headEnd/>
              <a:tailEnd type="triangle" w="med" len="med"/>
            </a:ln>
          </p:spPr>
          <p:txBody>
            <a:bodyPr/>
            <a:lstStyle/>
            <a:p>
              <a:endParaRPr lang="en-US"/>
            </a:p>
          </p:txBody>
        </p:sp>
        <p:sp>
          <p:nvSpPr>
            <p:cNvPr id="27677" name="Line 32"/>
            <p:cNvSpPr>
              <a:spLocks noChangeShapeType="1"/>
            </p:cNvSpPr>
            <p:nvPr/>
          </p:nvSpPr>
          <p:spPr bwMode="auto">
            <a:xfrm>
              <a:off x="1173" y="3294"/>
              <a:ext cx="0" cy="771"/>
            </a:xfrm>
            <a:prstGeom prst="line">
              <a:avLst/>
            </a:prstGeom>
            <a:noFill/>
            <a:ln w="9525">
              <a:solidFill>
                <a:schemeClr val="tx1"/>
              </a:solidFill>
              <a:prstDash val="dash"/>
              <a:round/>
              <a:headEnd/>
              <a:tailEnd/>
            </a:ln>
          </p:spPr>
          <p:txBody>
            <a:bodyPr/>
            <a:lstStyle/>
            <a:p>
              <a:endParaRPr lang="en-US"/>
            </a:p>
          </p:txBody>
        </p:sp>
        <p:graphicFrame>
          <p:nvGraphicFramePr>
            <p:cNvPr id="27653" name="Object 33"/>
            <p:cNvGraphicFramePr>
              <a:graphicFrameLocks noChangeAspect="1"/>
            </p:cNvGraphicFramePr>
            <p:nvPr/>
          </p:nvGraphicFramePr>
          <p:xfrm>
            <a:off x="856" y="3980"/>
            <a:ext cx="253" cy="312"/>
          </p:xfrm>
          <a:graphic>
            <a:graphicData uri="http://schemas.openxmlformats.org/presentationml/2006/ole">
              <mc:AlternateContent xmlns:mc="http://schemas.openxmlformats.org/markup-compatibility/2006">
                <mc:Choice xmlns:v="urn:schemas-microsoft-com:vml" Requires="v">
                  <p:oleObj spid="_x0000_s246893" name="Equation" r:id="rId18" imgW="152280" imgH="190440" progId="Equation.3">
                    <p:embed/>
                  </p:oleObj>
                </mc:Choice>
                <mc:Fallback>
                  <p:oleObj name="Equation" r:id="rId18" imgW="152280" imgH="190440" progId="Equation.3">
                    <p:embed/>
                    <p:pic>
                      <p:nvPicPr>
                        <p:cNvPr id="0" name="Object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6" y="3980"/>
                          <a:ext cx="253"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4" name="Object 34"/>
            <p:cNvGraphicFramePr>
              <a:graphicFrameLocks noChangeAspect="1"/>
            </p:cNvGraphicFramePr>
            <p:nvPr/>
          </p:nvGraphicFramePr>
          <p:xfrm>
            <a:off x="1499" y="3521"/>
            <a:ext cx="672" cy="405"/>
          </p:xfrm>
          <a:graphic>
            <a:graphicData uri="http://schemas.openxmlformats.org/presentationml/2006/ole">
              <mc:AlternateContent xmlns:mc="http://schemas.openxmlformats.org/markup-compatibility/2006">
                <mc:Choice xmlns:v="urn:schemas-microsoft-com:vml" Requires="v">
                  <p:oleObj spid="_x0000_s246894" name="Equation" r:id="rId19" imgW="533160" imgH="241200" progId="Equation.DSMT4">
                    <p:embed/>
                  </p:oleObj>
                </mc:Choice>
                <mc:Fallback>
                  <p:oleObj name="Equation" r:id="rId19" imgW="533160" imgH="241200" progId="Equation.DSMT4">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99" y="3521"/>
                          <a:ext cx="672" cy="4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78" name="Freeform 35"/>
            <p:cNvSpPr>
              <a:spLocks/>
            </p:cNvSpPr>
            <p:nvPr/>
          </p:nvSpPr>
          <p:spPr bwMode="auto">
            <a:xfrm>
              <a:off x="930" y="3589"/>
              <a:ext cx="1088" cy="400"/>
            </a:xfrm>
            <a:custGeom>
              <a:avLst/>
              <a:gdLst>
                <a:gd name="T0" fmla="*/ 0 w 1088"/>
                <a:gd name="T1" fmla="*/ 385 h 400"/>
                <a:gd name="T2" fmla="*/ 226 w 1088"/>
                <a:gd name="T3" fmla="*/ 340 h 400"/>
                <a:gd name="T4" fmla="*/ 408 w 1088"/>
                <a:gd name="T5" fmla="*/ 23 h 400"/>
                <a:gd name="T6" fmla="*/ 589 w 1088"/>
                <a:gd name="T7" fmla="*/ 204 h 400"/>
                <a:gd name="T8" fmla="*/ 1088 w 1088"/>
                <a:gd name="T9" fmla="*/ 385 h 400"/>
                <a:gd name="T10" fmla="*/ 0 60000 65536"/>
                <a:gd name="T11" fmla="*/ 0 60000 65536"/>
                <a:gd name="T12" fmla="*/ 0 60000 65536"/>
                <a:gd name="T13" fmla="*/ 0 60000 65536"/>
                <a:gd name="T14" fmla="*/ 0 60000 65536"/>
                <a:gd name="T15" fmla="*/ 0 w 1088"/>
                <a:gd name="T16" fmla="*/ 0 h 400"/>
                <a:gd name="T17" fmla="*/ 1088 w 1088"/>
                <a:gd name="T18" fmla="*/ 400 h 400"/>
              </a:gdLst>
              <a:ahLst/>
              <a:cxnLst>
                <a:cxn ang="T10">
                  <a:pos x="T0" y="T1"/>
                </a:cxn>
                <a:cxn ang="T11">
                  <a:pos x="T2" y="T3"/>
                </a:cxn>
                <a:cxn ang="T12">
                  <a:pos x="T4" y="T5"/>
                </a:cxn>
                <a:cxn ang="T13">
                  <a:pos x="T6" y="T7"/>
                </a:cxn>
                <a:cxn ang="T14">
                  <a:pos x="T8" y="T9"/>
                </a:cxn>
              </a:cxnLst>
              <a:rect l="T15" t="T16" r="T17" b="T18"/>
              <a:pathLst>
                <a:path w="1088" h="400">
                  <a:moveTo>
                    <a:pt x="0" y="385"/>
                  </a:moveTo>
                  <a:cubicBezTo>
                    <a:pt x="79" y="392"/>
                    <a:pt x="158" y="400"/>
                    <a:pt x="226" y="340"/>
                  </a:cubicBezTo>
                  <a:cubicBezTo>
                    <a:pt x="294" y="280"/>
                    <a:pt x="348" y="46"/>
                    <a:pt x="408" y="23"/>
                  </a:cubicBezTo>
                  <a:cubicBezTo>
                    <a:pt x="468" y="0"/>
                    <a:pt x="476" y="144"/>
                    <a:pt x="589" y="204"/>
                  </a:cubicBezTo>
                  <a:cubicBezTo>
                    <a:pt x="702" y="264"/>
                    <a:pt x="1005" y="355"/>
                    <a:pt x="1088" y="385"/>
                  </a:cubicBezTo>
                </a:path>
              </a:pathLst>
            </a:custGeom>
            <a:noFill/>
            <a:ln w="9525">
              <a:solidFill>
                <a:srgbClr val="3550FE"/>
              </a:solidFill>
              <a:round/>
              <a:headEnd/>
              <a:tailEnd/>
            </a:ln>
          </p:spPr>
          <p:txBody>
            <a:bodyPr/>
            <a:lstStyle/>
            <a:p>
              <a:endParaRPr lang="en-US"/>
            </a:p>
          </p:txBody>
        </p:sp>
        <p:graphicFrame>
          <p:nvGraphicFramePr>
            <p:cNvPr id="27655" name="Object 36"/>
            <p:cNvGraphicFramePr>
              <a:graphicFrameLocks noChangeAspect="1"/>
            </p:cNvGraphicFramePr>
            <p:nvPr/>
          </p:nvGraphicFramePr>
          <p:xfrm>
            <a:off x="3037" y="3271"/>
            <a:ext cx="1850" cy="909"/>
          </p:xfrm>
          <a:graphic>
            <a:graphicData uri="http://schemas.openxmlformats.org/presentationml/2006/ole">
              <mc:AlternateContent xmlns:mc="http://schemas.openxmlformats.org/markup-compatibility/2006">
                <mc:Choice xmlns:v="urn:schemas-microsoft-com:vml" Requires="v">
                  <p:oleObj spid="_x0000_s246895" name="Equation" r:id="rId21" imgW="1663560" imgH="723600" progId="Equation.3">
                    <p:embed/>
                  </p:oleObj>
                </mc:Choice>
                <mc:Fallback>
                  <p:oleObj name="Equation" r:id="rId21" imgW="1663560" imgH="723600" progId="Equation.3">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37" y="3271"/>
                          <a:ext cx="1850" cy="909"/>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8.5</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Renewal theory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2" name="Straight Connector 4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4" name="Text Box 44"/>
          <p:cNvSpPr txBox="1">
            <a:spLocks noChangeArrowheads="1"/>
          </p:cNvSpPr>
          <p:nvPr/>
        </p:nvSpPr>
        <p:spPr bwMode="auto">
          <a:xfrm>
            <a:off x="889058" y="1260241"/>
            <a:ext cx="10108597" cy="1071957"/>
          </a:xfrm>
          <a:prstGeom prst="rect">
            <a:avLst/>
          </a:prstGeom>
          <a:noFill/>
          <a:ln w="9525">
            <a:noFill/>
            <a:miter lim="800000"/>
            <a:headEnd/>
            <a:tailEnd/>
          </a:ln>
        </p:spPr>
        <p:txBody>
          <a:bodyPr wrap="none" lIns="192911" tIns="96455" rIns="192911" bIns="96455">
            <a:spAutoFit/>
          </a:bodyPr>
          <a:lstStyle/>
          <a:p>
            <a:r>
              <a:rPr lang="fr-CH"/>
              <a:t>- Intrinsic noise (ion channels)</a:t>
            </a:r>
            <a:endParaRPr lang="fr-FR"/>
          </a:p>
        </p:txBody>
      </p:sp>
      <p:sp>
        <p:nvSpPr>
          <p:cNvPr id="46085" name="Oval 55"/>
          <p:cNvSpPr>
            <a:spLocks noChangeArrowheads="1"/>
          </p:cNvSpPr>
          <p:nvPr/>
        </p:nvSpPr>
        <p:spPr bwMode="auto">
          <a:xfrm>
            <a:off x="3316146" y="2244804"/>
            <a:ext cx="4835421" cy="3133721"/>
          </a:xfrm>
          <a:prstGeom prst="ellipse">
            <a:avLst/>
          </a:prstGeom>
          <a:noFill/>
          <a:ln w="9525">
            <a:solidFill>
              <a:srgbClr val="FF0000"/>
            </a:solidFill>
            <a:round/>
            <a:headEnd/>
            <a:tailEnd/>
          </a:ln>
        </p:spPr>
        <p:txBody>
          <a:bodyPr wrap="none" lIns="192911" tIns="96455" rIns="192911" bIns="96455" anchor="ctr"/>
          <a:lstStyle/>
          <a:p>
            <a:endParaRPr lang="en-US"/>
          </a:p>
        </p:txBody>
      </p:sp>
      <p:sp>
        <p:nvSpPr>
          <p:cNvPr id="46086" name="Line 56"/>
          <p:cNvSpPr>
            <a:spLocks noChangeShapeType="1"/>
          </p:cNvSpPr>
          <p:nvPr/>
        </p:nvSpPr>
        <p:spPr bwMode="auto">
          <a:xfrm>
            <a:off x="4122675" y="2725832"/>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7" name="Line 57"/>
          <p:cNvSpPr>
            <a:spLocks noChangeShapeType="1"/>
          </p:cNvSpPr>
          <p:nvPr/>
        </p:nvSpPr>
        <p:spPr bwMode="auto">
          <a:xfrm>
            <a:off x="6193390" y="2725832"/>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8" name="Line 58"/>
          <p:cNvSpPr>
            <a:spLocks noChangeShapeType="1"/>
          </p:cNvSpPr>
          <p:nvPr/>
        </p:nvSpPr>
        <p:spPr bwMode="auto">
          <a:xfrm>
            <a:off x="6538510" y="2725832"/>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89" name="Line 59"/>
          <p:cNvSpPr>
            <a:spLocks noChangeShapeType="1"/>
          </p:cNvSpPr>
          <p:nvPr/>
        </p:nvSpPr>
        <p:spPr bwMode="auto">
          <a:xfrm>
            <a:off x="4467794" y="2725832"/>
            <a:ext cx="0" cy="2171663"/>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0" name="Line 60"/>
          <p:cNvSpPr>
            <a:spLocks noChangeShapeType="1"/>
          </p:cNvSpPr>
          <p:nvPr/>
        </p:nvSpPr>
        <p:spPr bwMode="auto">
          <a:xfrm>
            <a:off x="6193390" y="3851046"/>
            <a:ext cx="0" cy="886107"/>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1" name="Line 61"/>
          <p:cNvSpPr>
            <a:spLocks noChangeShapeType="1"/>
          </p:cNvSpPr>
          <p:nvPr/>
        </p:nvSpPr>
        <p:spPr bwMode="auto">
          <a:xfrm>
            <a:off x="6538510" y="3851046"/>
            <a:ext cx="0" cy="804528"/>
          </a:xfrm>
          <a:prstGeom prst="line">
            <a:avLst/>
          </a:prstGeom>
          <a:noFill/>
          <a:ln w="9525">
            <a:solidFill>
              <a:srgbClr val="FF0000"/>
            </a:solidFill>
            <a:round/>
            <a:headEnd/>
            <a:tailEnd/>
          </a:ln>
        </p:spPr>
        <p:txBody>
          <a:bodyPr wrap="none" lIns="192911" tIns="96455" rIns="192911" bIns="96455" anchor="ctr"/>
          <a:lstStyle/>
          <a:p>
            <a:endParaRPr lang="en-US"/>
          </a:p>
        </p:txBody>
      </p:sp>
      <p:sp>
        <p:nvSpPr>
          <p:cNvPr id="46092" name="Oval 62"/>
          <p:cNvSpPr>
            <a:spLocks noChangeArrowheads="1"/>
          </p:cNvSpPr>
          <p:nvPr/>
        </p:nvSpPr>
        <p:spPr bwMode="auto">
          <a:xfrm>
            <a:off x="6080853" y="3530359"/>
            <a:ext cx="573947" cy="160344"/>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3" name="Oval 63"/>
          <p:cNvSpPr>
            <a:spLocks noChangeArrowheads="1"/>
          </p:cNvSpPr>
          <p:nvPr/>
        </p:nvSpPr>
        <p:spPr bwMode="auto">
          <a:xfrm>
            <a:off x="6080853" y="3851046"/>
            <a:ext cx="573947" cy="163156"/>
          </a:xfrm>
          <a:prstGeom prst="ellipse">
            <a:avLst/>
          </a:prstGeom>
          <a:solidFill>
            <a:srgbClr val="0000FF"/>
          </a:solidFill>
          <a:ln w="9525">
            <a:solidFill>
              <a:srgbClr val="FFFF00"/>
            </a:solidFill>
            <a:round/>
            <a:headEnd/>
            <a:tailEnd/>
          </a:ln>
        </p:spPr>
        <p:txBody>
          <a:bodyPr wrap="none" lIns="192911" tIns="96455" rIns="192911" bIns="96455" anchor="ctr"/>
          <a:lstStyle/>
          <a:p>
            <a:endParaRPr lang="en-US"/>
          </a:p>
        </p:txBody>
      </p:sp>
      <p:sp>
        <p:nvSpPr>
          <p:cNvPr id="46094" name="Oval 65"/>
          <p:cNvSpPr>
            <a:spLocks noChangeArrowheads="1"/>
          </p:cNvSpPr>
          <p:nvPr/>
        </p:nvSpPr>
        <p:spPr bwMode="auto">
          <a:xfrm>
            <a:off x="4929204" y="3128097"/>
            <a:ext cx="112539" cy="81577"/>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5" name="Oval 66"/>
          <p:cNvSpPr>
            <a:spLocks noChangeArrowheads="1"/>
          </p:cNvSpPr>
          <p:nvPr/>
        </p:nvSpPr>
        <p:spPr bwMode="auto">
          <a:xfrm>
            <a:off x="5158033" y="3288438"/>
            <a:ext cx="116289" cy="81579"/>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6" name="Oval 67"/>
          <p:cNvSpPr>
            <a:spLocks noChangeArrowheads="1"/>
          </p:cNvSpPr>
          <p:nvPr/>
        </p:nvSpPr>
        <p:spPr bwMode="auto">
          <a:xfrm>
            <a:off x="6999919" y="3209673"/>
            <a:ext cx="116291" cy="78765"/>
          </a:xfrm>
          <a:prstGeom prst="ellipse">
            <a:avLst/>
          </a:prstGeom>
          <a:solidFill>
            <a:schemeClr val="accent1"/>
          </a:solidFill>
          <a:ln w="9525">
            <a:solidFill>
              <a:schemeClr val="tx1"/>
            </a:solidFill>
            <a:round/>
            <a:headEnd/>
            <a:tailEnd/>
          </a:ln>
        </p:spPr>
        <p:txBody>
          <a:bodyPr wrap="none" lIns="192911" tIns="96455" rIns="192911" bIns="96455" anchor="ctr"/>
          <a:lstStyle/>
          <a:p>
            <a:endParaRPr lang="en-US"/>
          </a:p>
        </p:txBody>
      </p:sp>
      <p:sp>
        <p:nvSpPr>
          <p:cNvPr id="46097" name="Oval 68"/>
          <p:cNvSpPr>
            <a:spLocks noChangeArrowheads="1"/>
          </p:cNvSpPr>
          <p:nvPr/>
        </p:nvSpPr>
        <p:spPr bwMode="auto">
          <a:xfrm>
            <a:off x="5386862" y="4014202"/>
            <a:ext cx="116291"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8" name="Oval 69"/>
          <p:cNvSpPr>
            <a:spLocks noChangeArrowheads="1"/>
          </p:cNvSpPr>
          <p:nvPr/>
        </p:nvSpPr>
        <p:spPr bwMode="auto">
          <a:xfrm>
            <a:off x="7461329" y="3611938"/>
            <a:ext cx="112539" cy="78765"/>
          </a:xfrm>
          <a:prstGeom prst="ellipse">
            <a:avLst/>
          </a:prstGeom>
          <a:solidFill>
            <a:srgbClr val="66FFFF"/>
          </a:solidFill>
          <a:ln w="9525">
            <a:solidFill>
              <a:schemeClr val="tx1"/>
            </a:solidFill>
            <a:round/>
            <a:headEnd/>
            <a:tailEnd/>
          </a:ln>
        </p:spPr>
        <p:txBody>
          <a:bodyPr wrap="none" lIns="192911" tIns="96455" rIns="192911" bIns="96455" anchor="ctr"/>
          <a:lstStyle/>
          <a:p>
            <a:endParaRPr lang="en-US"/>
          </a:p>
        </p:txBody>
      </p:sp>
      <p:sp>
        <p:nvSpPr>
          <p:cNvPr id="46099" name="Oval 70"/>
          <p:cNvSpPr>
            <a:spLocks noChangeArrowheads="1"/>
          </p:cNvSpPr>
          <p:nvPr/>
        </p:nvSpPr>
        <p:spPr bwMode="auto">
          <a:xfrm>
            <a:off x="5503152" y="4655574"/>
            <a:ext cx="11628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0" name="Oval 71"/>
          <p:cNvSpPr>
            <a:spLocks noChangeArrowheads="1"/>
          </p:cNvSpPr>
          <p:nvPr/>
        </p:nvSpPr>
        <p:spPr bwMode="auto">
          <a:xfrm>
            <a:off x="5731981" y="4334888"/>
            <a:ext cx="116291"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1" name="Oval 72"/>
          <p:cNvSpPr>
            <a:spLocks noChangeArrowheads="1"/>
          </p:cNvSpPr>
          <p:nvPr/>
        </p:nvSpPr>
        <p:spPr bwMode="auto">
          <a:xfrm>
            <a:off x="5619442" y="2967752"/>
            <a:ext cx="112539" cy="81579"/>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2" name="Oval 73"/>
          <p:cNvSpPr>
            <a:spLocks noChangeArrowheads="1"/>
          </p:cNvSpPr>
          <p:nvPr/>
        </p:nvSpPr>
        <p:spPr bwMode="auto">
          <a:xfrm>
            <a:off x="5158033" y="4174546"/>
            <a:ext cx="116289" cy="78765"/>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03" name="Oval 74"/>
          <p:cNvSpPr>
            <a:spLocks noChangeArrowheads="1"/>
          </p:cNvSpPr>
          <p:nvPr/>
        </p:nvSpPr>
        <p:spPr bwMode="auto">
          <a:xfrm>
            <a:off x="5158033" y="3690704"/>
            <a:ext cx="116289" cy="81577"/>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4" name="Oval 75"/>
          <p:cNvSpPr>
            <a:spLocks noChangeArrowheads="1"/>
          </p:cNvSpPr>
          <p:nvPr/>
        </p:nvSpPr>
        <p:spPr bwMode="auto">
          <a:xfrm>
            <a:off x="4696624" y="4413653"/>
            <a:ext cx="116291"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5" name="Oval 76"/>
          <p:cNvSpPr>
            <a:spLocks noChangeArrowheads="1"/>
          </p:cNvSpPr>
          <p:nvPr/>
        </p:nvSpPr>
        <p:spPr bwMode="auto">
          <a:xfrm>
            <a:off x="5619442" y="4014202"/>
            <a:ext cx="11253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6" name="Oval 77"/>
          <p:cNvSpPr>
            <a:spLocks noChangeArrowheads="1"/>
          </p:cNvSpPr>
          <p:nvPr/>
        </p:nvSpPr>
        <p:spPr bwMode="auto">
          <a:xfrm>
            <a:off x="7116210" y="4413653"/>
            <a:ext cx="112539" cy="81579"/>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7" name="Oval 78"/>
          <p:cNvSpPr>
            <a:spLocks noChangeArrowheads="1"/>
          </p:cNvSpPr>
          <p:nvPr/>
        </p:nvSpPr>
        <p:spPr bwMode="auto">
          <a:xfrm>
            <a:off x="6883629" y="3772281"/>
            <a:ext cx="116289" cy="78765"/>
          </a:xfrm>
          <a:prstGeom prst="ellipse">
            <a:avLst/>
          </a:prstGeom>
          <a:solidFill>
            <a:srgbClr val="FF6600"/>
          </a:solidFill>
          <a:ln w="9525">
            <a:solidFill>
              <a:srgbClr val="FF6600"/>
            </a:solidFill>
            <a:round/>
            <a:headEnd/>
            <a:tailEnd/>
          </a:ln>
        </p:spPr>
        <p:txBody>
          <a:bodyPr wrap="none" lIns="192911" tIns="96455" rIns="192911" bIns="96455" anchor="ctr"/>
          <a:lstStyle/>
          <a:p>
            <a:endParaRPr lang="en-US"/>
          </a:p>
        </p:txBody>
      </p:sp>
      <p:sp>
        <p:nvSpPr>
          <p:cNvPr id="46109" name="Text Box 80"/>
          <p:cNvSpPr txBox="1">
            <a:spLocks noChangeArrowheads="1"/>
          </p:cNvSpPr>
          <p:nvPr/>
        </p:nvSpPr>
        <p:spPr bwMode="auto">
          <a:xfrm>
            <a:off x="6744830" y="2807410"/>
            <a:ext cx="1481235" cy="979624"/>
          </a:xfrm>
          <a:prstGeom prst="rect">
            <a:avLst/>
          </a:prstGeom>
          <a:noFill/>
          <a:ln w="9525">
            <a:noFill/>
            <a:miter lim="800000"/>
            <a:headEnd/>
            <a:tailEnd/>
          </a:ln>
        </p:spPr>
        <p:txBody>
          <a:bodyPr wrap="none" lIns="192911" tIns="96455" rIns="192911" bIns="96455">
            <a:spAutoFit/>
          </a:bodyPr>
          <a:lstStyle/>
          <a:p>
            <a:r>
              <a:rPr lang="en-US" sz="5100" dirty="0">
                <a:solidFill>
                  <a:srgbClr val="0076FF"/>
                </a:solidFill>
              </a:rPr>
              <a:t>Na</a:t>
            </a:r>
            <a:r>
              <a:rPr lang="en-US" sz="5100" baseline="30000" dirty="0">
                <a:solidFill>
                  <a:srgbClr val="0076FF"/>
                </a:solidFill>
              </a:rPr>
              <a:t>+</a:t>
            </a:r>
            <a:endParaRPr lang="en-US" sz="5100" dirty="0">
              <a:solidFill>
                <a:srgbClr val="0076FF"/>
              </a:solidFill>
            </a:endParaRPr>
          </a:p>
        </p:txBody>
      </p:sp>
      <p:sp>
        <p:nvSpPr>
          <p:cNvPr id="46110" name="Text Box 81"/>
          <p:cNvSpPr txBox="1">
            <a:spLocks noChangeArrowheads="1"/>
          </p:cNvSpPr>
          <p:nvPr/>
        </p:nvSpPr>
        <p:spPr bwMode="auto">
          <a:xfrm>
            <a:off x="4696624" y="4174546"/>
            <a:ext cx="1080485" cy="979624"/>
          </a:xfrm>
          <a:prstGeom prst="rect">
            <a:avLst/>
          </a:prstGeom>
          <a:noFill/>
          <a:ln w="9525">
            <a:noFill/>
            <a:miter lim="800000"/>
            <a:headEnd/>
            <a:tailEnd/>
          </a:ln>
        </p:spPr>
        <p:txBody>
          <a:bodyPr wrap="none" lIns="192911" tIns="96455" rIns="192911" bIns="96455">
            <a:spAutoFit/>
          </a:bodyPr>
          <a:lstStyle/>
          <a:p>
            <a:r>
              <a:rPr lang="en-US" sz="5100" dirty="0">
                <a:solidFill>
                  <a:srgbClr val="FF6600"/>
                </a:solidFill>
              </a:rPr>
              <a:t>K</a:t>
            </a:r>
            <a:r>
              <a:rPr lang="en-US" sz="5100" baseline="30000" dirty="0">
                <a:solidFill>
                  <a:srgbClr val="FF6600"/>
                </a:solidFill>
              </a:rPr>
              <a:t>+</a:t>
            </a:r>
            <a:endParaRPr lang="en-US" sz="5100" dirty="0">
              <a:solidFill>
                <a:srgbClr val="FF6600"/>
              </a:solidFill>
            </a:endParaRPr>
          </a:p>
        </p:txBody>
      </p:sp>
      <p:sp>
        <p:nvSpPr>
          <p:cNvPr id="46111" name="Line 82"/>
          <p:cNvSpPr>
            <a:spLocks noChangeShapeType="1"/>
          </p:cNvSpPr>
          <p:nvPr/>
        </p:nvSpPr>
        <p:spPr bwMode="auto">
          <a:xfrm>
            <a:off x="5503153" y="2647066"/>
            <a:ext cx="1267938" cy="0"/>
          </a:xfrm>
          <a:prstGeom prst="line">
            <a:avLst/>
          </a:prstGeom>
          <a:noFill/>
          <a:ln w="9525">
            <a:solidFill>
              <a:srgbClr val="00FF00"/>
            </a:solidFill>
            <a:round/>
            <a:headEnd type="triangle" w="med" len="med"/>
            <a:tailEnd type="triangle" w="med" len="med"/>
          </a:ln>
        </p:spPr>
        <p:txBody>
          <a:bodyPr wrap="none" lIns="192911" tIns="96455" rIns="192911" bIns="96455" anchor="ctr"/>
          <a:lstStyle/>
          <a:p>
            <a:endParaRPr lang="en-US"/>
          </a:p>
        </p:txBody>
      </p:sp>
      <p:sp>
        <p:nvSpPr>
          <p:cNvPr id="46112" name="Text Box 83"/>
          <p:cNvSpPr txBox="1">
            <a:spLocks noChangeArrowheads="1"/>
          </p:cNvSpPr>
          <p:nvPr/>
        </p:nvSpPr>
        <p:spPr bwMode="auto">
          <a:xfrm>
            <a:off x="5274322" y="2208233"/>
            <a:ext cx="389654" cy="979624"/>
          </a:xfrm>
          <a:prstGeom prst="rect">
            <a:avLst/>
          </a:prstGeom>
          <a:noFill/>
          <a:ln w="9525">
            <a:noFill/>
            <a:miter lim="800000"/>
            <a:headEnd/>
            <a:tailEnd/>
          </a:ln>
        </p:spPr>
        <p:txBody>
          <a:bodyPr wrap="none" lIns="192911" tIns="96455" rIns="192911" bIns="96455">
            <a:spAutoFit/>
          </a:bodyPr>
          <a:lstStyle/>
          <a:p>
            <a:endParaRPr lang="fr-FR" sz="5100" dirty="0">
              <a:solidFill>
                <a:srgbClr val="008000"/>
              </a:solidFill>
            </a:endParaRPr>
          </a:p>
        </p:txBody>
      </p:sp>
      <p:sp>
        <p:nvSpPr>
          <p:cNvPr id="46113" name="Oval 84"/>
          <p:cNvSpPr>
            <a:spLocks noChangeArrowheads="1"/>
          </p:cNvSpPr>
          <p:nvPr/>
        </p:nvSpPr>
        <p:spPr bwMode="auto">
          <a:xfrm>
            <a:off x="4696624" y="3690704"/>
            <a:ext cx="116291" cy="81577"/>
          </a:xfrm>
          <a:prstGeom prst="ellipse">
            <a:avLst/>
          </a:prstGeom>
          <a:solidFill>
            <a:srgbClr val="FFFF00"/>
          </a:solidFill>
          <a:ln w="9525">
            <a:solidFill>
              <a:schemeClr val="tx1"/>
            </a:solidFill>
            <a:round/>
            <a:headEnd/>
            <a:tailEnd/>
          </a:ln>
        </p:spPr>
        <p:txBody>
          <a:bodyPr wrap="none" lIns="192911" tIns="96455" rIns="192911" bIns="96455" anchor="ctr"/>
          <a:lstStyle/>
          <a:p>
            <a:endParaRPr lang="en-US"/>
          </a:p>
        </p:txBody>
      </p:sp>
      <p:sp>
        <p:nvSpPr>
          <p:cNvPr id="46114" name="Text Box 85"/>
          <p:cNvSpPr txBox="1">
            <a:spLocks noChangeArrowheads="1"/>
          </p:cNvSpPr>
          <p:nvPr/>
        </p:nvSpPr>
        <p:spPr bwMode="auto">
          <a:xfrm>
            <a:off x="4351503" y="4759657"/>
            <a:ext cx="389654" cy="979624"/>
          </a:xfrm>
          <a:prstGeom prst="rect">
            <a:avLst/>
          </a:prstGeom>
          <a:noFill/>
          <a:ln w="9525">
            <a:noFill/>
            <a:miter lim="800000"/>
            <a:headEnd/>
            <a:tailEnd/>
          </a:ln>
        </p:spPr>
        <p:txBody>
          <a:bodyPr wrap="none" lIns="192911" tIns="96455" rIns="192911" bIns="96455">
            <a:spAutoFit/>
          </a:bodyPr>
          <a:lstStyle/>
          <a:p>
            <a:endParaRPr lang="fr-FR" sz="5100" dirty="0"/>
          </a:p>
        </p:txBody>
      </p:sp>
      <p:sp>
        <p:nvSpPr>
          <p:cNvPr id="326742" name="Text Box 86"/>
          <p:cNvSpPr txBox="1">
            <a:spLocks noChangeArrowheads="1"/>
          </p:cNvSpPr>
          <p:nvPr/>
        </p:nvSpPr>
        <p:spPr bwMode="auto">
          <a:xfrm>
            <a:off x="9391542" y="2464533"/>
            <a:ext cx="9053821" cy="1949120"/>
          </a:xfrm>
          <a:prstGeom prst="rect">
            <a:avLst/>
          </a:prstGeom>
          <a:noFill/>
          <a:ln w="9525">
            <a:noFill/>
            <a:miter lim="800000"/>
            <a:headEnd/>
            <a:tailEnd/>
          </a:ln>
        </p:spPr>
        <p:txBody>
          <a:bodyPr wrap="none" lIns="192911" tIns="96455" rIns="192911" bIns="96455">
            <a:spAutoFit/>
          </a:bodyPr>
          <a:lstStyle/>
          <a:p>
            <a:pPr>
              <a:buFontTx/>
              <a:buChar char="-"/>
            </a:pPr>
            <a:r>
              <a:rPr lang="fr-CH" dirty="0" err="1"/>
              <a:t>Finite</a:t>
            </a:r>
            <a:r>
              <a:rPr lang="fr-CH" dirty="0"/>
              <a:t> </a:t>
            </a:r>
            <a:r>
              <a:rPr lang="fr-CH" dirty="0" err="1"/>
              <a:t>number</a:t>
            </a:r>
            <a:r>
              <a:rPr lang="fr-CH" dirty="0"/>
              <a:t> of </a:t>
            </a:r>
            <a:r>
              <a:rPr lang="fr-CH" dirty="0" err="1"/>
              <a:t>channels</a:t>
            </a:r>
            <a:endParaRPr lang="fr-CH" dirty="0"/>
          </a:p>
          <a:p>
            <a:pPr>
              <a:buFontTx/>
              <a:buChar char="-"/>
            </a:pPr>
            <a:r>
              <a:rPr lang="fr-CH" dirty="0" err="1"/>
              <a:t>Finite</a:t>
            </a:r>
            <a:r>
              <a:rPr lang="fr-CH" dirty="0"/>
              <a:t> </a:t>
            </a:r>
            <a:r>
              <a:rPr lang="fr-CH" dirty="0" err="1"/>
              <a:t>temperature</a:t>
            </a:r>
            <a:endParaRPr lang="fr-FR" dirty="0"/>
          </a:p>
        </p:txBody>
      </p:sp>
      <p:grpSp>
        <p:nvGrpSpPr>
          <p:cNvPr id="2" name="Group 92"/>
          <p:cNvGrpSpPr/>
          <p:nvPr/>
        </p:nvGrpSpPr>
        <p:grpSpPr>
          <a:xfrm>
            <a:off x="2295794" y="6488724"/>
            <a:ext cx="4820416" cy="2447341"/>
            <a:chOff x="2295793" y="6416535"/>
            <a:chExt cx="5784499" cy="2447341"/>
          </a:xfrm>
        </p:grpSpPr>
        <p:sp>
          <p:nvSpPr>
            <p:cNvPr id="46121" name="Oval 3"/>
            <p:cNvSpPr>
              <a:spLocks noChangeArrowheads="1"/>
            </p:cNvSpPr>
            <p:nvPr/>
          </p:nvSpPr>
          <p:spPr bwMode="auto">
            <a:xfrm>
              <a:off x="2828477" y="7071973"/>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2" name="Oval 4"/>
            <p:cNvSpPr>
              <a:spLocks noChangeArrowheads="1"/>
            </p:cNvSpPr>
            <p:nvPr/>
          </p:nvSpPr>
          <p:spPr bwMode="auto">
            <a:xfrm>
              <a:off x="3098570" y="7277324"/>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3" name="Oval 5"/>
            <p:cNvSpPr>
              <a:spLocks noChangeArrowheads="1"/>
            </p:cNvSpPr>
            <p:nvPr/>
          </p:nvSpPr>
          <p:spPr bwMode="auto">
            <a:xfrm>
              <a:off x="3364914" y="7176055"/>
              <a:ext cx="27009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4" name="Oval 6"/>
            <p:cNvSpPr>
              <a:spLocks noChangeArrowheads="1"/>
            </p:cNvSpPr>
            <p:nvPr/>
          </p:nvSpPr>
          <p:spPr bwMode="auto">
            <a:xfrm>
              <a:off x="3233617" y="8506622"/>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5" name="Oval 7"/>
            <p:cNvSpPr>
              <a:spLocks noChangeArrowheads="1"/>
            </p:cNvSpPr>
            <p:nvPr/>
          </p:nvSpPr>
          <p:spPr bwMode="auto">
            <a:xfrm>
              <a:off x="4171441" y="768802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6" name="Oval 8"/>
            <p:cNvSpPr>
              <a:spLocks noChangeArrowheads="1"/>
            </p:cNvSpPr>
            <p:nvPr/>
          </p:nvSpPr>
          <p:spPr bwMode="auto">
            <a:xfrm>
              <a:off x="3766301" y="7482677"/>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7" name="Oval 9"/>
            <p:cNvSpPr>
              <a:spLocks noChangeArrowheads="1"/>
            </p:cNvSpPr>
            <p:nvPr/>
          </p:nvSpPr>
          <p:spPr bwMode="auto">
            <a:xfrm>
              <a:off x="3098570" y="7789297"/>
              <a:ext cx="266343"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8" name="Oval 10"/>
            <p:cNvSpPr>
              <a:spLocks noChangeArrowheads="1"/>
            </p:cNvSpPr>
            <p:nvPr/>
          </p:nvSpPr>
          <p:spPr bwMode="auto">
            <a:xfrm>
              <a:off x="3364914" y="7583946"/>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29" name="Oval 11"/>
            <p:cNvSpPr>
              <a:spLocks noChangeArrowheads="1"/>
            </p:cNvSpPr>
            <p:nvPr/>
          </p:nvSpPr>
          <p:spPr bwMode="auto">
            <a:xfrm>
              <a:off x="3635007" y="8301269"/>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0" name="Oval 12"/>
            <p:cNvSpPr>
              <a:spLocks noChangeArrowheads="1"/>
            </p:cNvSpPr>
            <p:nvPr/>
          </p:nvSpPr>
          <p:spPr bwMode="auto">
            <a:xfrm>
              <a:off x="3901348"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1" name="Oval 13"/>
            <p:cNvSpPr>
              <a:spLocks noChangeArrowheads="1"/>
            </p:cNvSpPr>
            <p:nvPr/>
          </p:nvSpPr>
          <p:spPr bwMode="auto">
            <a:xfrm>
              <a:off x="2427090" y="7994649"/>
              <a:ext cx="27009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2" name="Oval 14"/>
            <p:cNvSpPr>
              <a:spLocks noChangeArrowheads="1"/>
            </p:cNvSpPr>
            <p:nvPr/>
          </p:nvSpPr>
          <p:spPr bwMode="auto">
            <a:xfrm>
              <a:off x="2295793" y="7482677"/>
              <a:ext cx="266343" cy="205351"/>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3" name="Oval 15"/>
            <p:cNvSpPr>
              <a:spLocks noChangeArrowheads="1"/>
            </p:cNvSpPr>
            <p:nvPr/>
          </p:nvSpPr>
          <p:spPr bwMode="auto">
            <a:xfrm>
              <a:off x="2697183" y="8200000"/>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4" name="Oval 16"/>
            <p:cNvSpPr>
              <a:spLocks noChangeArrowheads="1"/>
            </p:cNvSpPr>
            <p:nvPr/>
          </p:nvSpPr>
          <p:spPr bwMode="auto">
            <a:xfrm>
              <a:off x="2562136" y="7688027"/>
              <a:ext cx="266341" cy="205352"/>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35" name="Line 17"/>
            <p:cNvSpPr>
              <a:spLocks noChangeShapeType="1"/>
            </p:cNvSpPr>
            <p:nvPr/>
          </p:nvSpPr>
          <p:spPr bwMode="auto">
            <a:xfrm flipV="1">
              <a:off x="4336498" y="6799108"/>
              <a:ext cx="1534281" cy="28130"/>
            </a:xfrm>
            <a:prstGeom prst="line">
              <a:avLst/>
            </a:prstGeom>
            <a:noFill/>
            <a:ln w="9525">
              <a:solidFill>
                <a:schemeClr val="tx1"/>
              </a:solidFill>
              <a:round/>
              <a:headEnd/>
              <a:tailEnd/>
            </a:ln>
          </p:spPr>
          <p:txBody>
            <a:bodyPr wrap="none" anchor="ctr"/>
            <a:lstStyle/>
            <a:p>
              <a:endParaRPr lang="en-US"/>
            </a:p>
          </p:txBody>
        </p:sp>
        <p:sp>
          <p:nvSpPr>
            <p:cNvPr id="46136" name="Line 18"/>
            <p:cNvSpPr>
              <a:spLocks noChangeShapeType="1"/>
            </p:cNvSpPr>
            <p:nvPr/>
          </p:nvSpPr>
          <p:spPr bwMode="auto">
            <a:xfrm flipV="1">
              <a:off x="4336498" y="8200000"/>
              <a:ext cx="1680580" cy="2814"/>
            </a:xfrm>
            <a:prstGeom prst="line">
              <a:avLst/>
            </a:prstGeom>
            <a:noFill/>
            <a:ln w="9525">
              <a:solidFill>
                <a:schemeClr val="tx1"/>
              </a:solidFill>
              <a:round/>
              <a:headEnd/>
              <a:tailEnd/>
            </a:ln>
          </p:spPr>
          <p:txBody>
            <a:bodyPr wrap="none" anchor="ctr"/>
            <a:lstStyle/>
            <a:p>
              <a:endParaRPr lang="en-US"/>
            </a:p>
          </p:txBody>
        </p:sp>
        <p:sp>
          <p:nvSpPr>
            <p:cNvPr id="46137" name="Line 19"/>
            <p:cNvSpPr>
              <a:spLocks noChangeShapeType="1"/>
            </p:cNvSpPr>
            <p:nvPr/>
          </p:nvSpPr>
          <p:spPr bwMode="auto">
            <a:xfrm flipV="1">
              <a:off x="4509058" y="8711972"/>
              <a:ext cx="1508021" cy="2814"/>
            </a:xfrm>
            <a:prstGeom prst="line">
              <a:avLst/>
            </a:prstGeom>
            <a:noFill/>
            <a:ln w="9525">
              <a:solidFill>
                <a:schemeClr val="tx1"/>
              </a:solidFill>
              <a:round/>
              <a:headEnd/>
              <a:tailEnd/>
            </a:ln>
          </p:spPr>
          <p:txBody>
            <a:bodyPr wrap="none" anchor="ctr"/>
            <a:lstStyle/>
            <a:p>
              <a:endParaRPr lang="en-US"/>
            </a:p>
          </p:txBody>
        </p:sp>
        <p:sp>
          <p:nvSpPr>
            <p:cNvPr id="46138" name="Line 20"/>
            <p:cNvSpPr>
              <a:spLocks noChangeShapeType="1"/>
            </p:cNvSpPr>
            <p:nvPr/>
          </p:nvSpPr>
          <p:spPr bwMode="auto">
            <a:xfrm>
              <a:off x="4606591" y="6416535"/>
              <a:ext cx="0" cy="410703"/>
            </a:xfrm>
            <a:prstGeom prst="line">
              <a:avLst/>
            </a:prstGeom>
            <a:noFill/>
            <a:ln w="57150">
              <a:solidFill>
                <a:schemeClr val="tx1"/>
              </a:solidFill>
              <a:round/>
              <a:headEnd/>
              <a:tailEnd/>
            </a:ln>
          </p:spPr>
          <p:txBody>
            <a:bodyPr wrap="none" anchor="ctr"/>
            <a:lstStyle/>
            <a:p>
              <a:endParaRPr lang="en-US"/>
            </a:p>
          </p:txBody>
        </p:sp>
        <p:sp>
          <p:nvSpPr>
            <p:cNvPr id="46139" name="Line 21"/>
            <p:cNvSpPr>
              <a:spLocks noChangeShapeType="1"/>
            </p:cNvSpPr>
            <p:nvPr/>
          </p:nvSpPr>
          <p:spPr bwMode="auto">
            <a:xfrm>
              <a:off x="5079255" y="7789297"/>
              <a:ext cx="0" cy="410703"/>
            </a:xfrm>
            <a:prstGeom prst="line">
              <a:avLst/>
            </a:prstGeom>
            <a:noFill/>
            <a:ln w="57150">
              <a:solidFill>
                <a:schemeClr val="tx1"/>
              </a:solidFill>
              <a:round/>
              <a:headEnd/>
              <a:tailEnd/>
            </a:ln>
          </p:spPr>
          <p:txBody>
            <a:bodyPr wrap="none" anchor="ctr"/>
            <a:lstStyle/>
            <a:p>
              <a:endParaRPr lang="en-US"/>
            </a:p>
          </p:txBody>
        </p:sp>
        <p:sp>
          <p:nvSpPr>
            <p:cNvPr id="46140" name="Line 22"/>
            <p:cNvSpPr>
              <a:spLocks noChangeShapeType="1"/>
            </p:cNvSpPr>
            <p:nvPr/>
          </p:nvSpPr>
          <p:spPr bwMode="auto">
            <a:xfrm>
              <a:off x="5349348" y="7789297"/>
              <a:ext cx="0" cy="410703"/>
            </a:xfrm>
            <a:prstGeom prst="line">
              <a:avLst/>
            </a:prstGeom>
            <a:noFill/>
            <a:ln w="57150">
              <a:solidFill>
                <a:schemeClr val="tx1"/>
              </a:solidFill>
              <a:round/>
              <a:headEnd/>
              <a:tailEnd/>
            </a:ln>
          </p:spPr>
          <p:txBody>
            <a:bodyPr wrap="none" anchor="ctr"/>
            <a:lstStyle/>
            <a:p>
              <a:endParaRPr lang="en-US"/>
            </a:p>
          </p:txBody>
        </p:sp>
        <p:sp>
          <p:nvSpPr>
            <p:cNvPr id="46141" name="Line 23"/>
            <p:cNvSpPr>
              <a:spLocks noChangeShapeType="1"/>
            </p:cNvSpPr>
            <p:nvPr/>
          </p:nvSpPr>
          <p:spPr bwMode="auto">
            <a:xfrm>
              <a:off x="5750738" y="8301269"/>
              <a:ext cx="0" cy="410703"/>
            </a:xfrm>
            <a:prstGeom prst="line">
              <a:avLst/>
            </a:prstGeom>
            <a:noFill/>
            <a:ln w="57150">
              <a:solidFill>
                <a:schemeClr val="tx1"/>
              </a:solidFill>
              <a:round/>
              <a:headEnd/>
              <a:tailEnd/>
            </a:ln>
          </p:spPr>
          <p:txBody>
            <a:bodyPr wrap="none" anchor="ctr"/>
            <a:lstStyle/>
            <a:p>
              <a:endParaRPr lang="en-US"/>
            </a:p>
          </p:txBody>
        </p:sp>
        <p:sp>
          <p:nvSpPr>
            <p:cNvPr id="46142" name="Line 24"/>
            <p:cNvSpPr>
              <a:spLocks noChangeShapeType="1"/>
            </p:cNvSpPr>
            <p:nvPr/>
          </p:nvSpPr>
          <p:spPr bwMode="auto">
            <a:xfrm>
              <a:off x="3233617" y="7994649"/>
              <a:ext cx="131297" cy="511972"/>
            </a:xfrm>
            <a:prstGeom prst="line">
              <a:avLst/>
            </a:prstGeom>
            <a:noFill/>
            <a:ln w="9525">
              <a:solidFill>
                <a:srgbClr val="FF0000"/>
              </a:solidFill>
              <a:round/>
              <a:headEnd/>
              <a:tailEnd/>
            </a:ln>
          </p:spPr>
          <p:txBody>
            <a:bodyPr wrap="none" anchor="ctr"/>
            <a:lstStyle/>
            <a:p>
              <a:endParaRPr lang="en-US"/>
            </a:p>
          </p:txBody>
        </p:sp>
        <p:sp>
          <p:nvSpPr>
            <p:cNvPr id="46143" name="Line 25"/>
            <p:cNvSpPr>
              <a:spLocks noChangeShapeType="1"/>
            </p:cNvSpPr>
            <p:nvPr/>
          </p:nvSpPr>
          <p:spPr bwMode="auto">
            <a:xfrm>
              <a:off x="3635007" y="7789297"/>
              <a:ext cx="401387" cy="306622"/>
            </a:xfrm>
            <a:prstGeom prst="line">
              <a:avLst/>
            </a:prstGeom>
            <a:noFill/>
            <a:ln w="9525">
              <a:solidFill>
                <a:srgbClr val="FF0000"/>
              </a:solidFill>
              <a:round/>
              <a:headEnd/>
              <a:tailEnd/>
            </a:ln>
          </p:spPr>
          <p:txBody>
            <a:bodyPr wrap="none" anchor="ctr"/>
            <a:lstStyle/>
            <a:p>
              <a:endParaRPr lang="en-US"/>
            </a:p>
          </p:txBody>
        </p:sp>
        <p:sp>
          <p:nvSpPr>
            <p:cNvPr id="46144" name="Line 26"/>
            <p:cNvSpPr>
              <a:spLocks noChangeShapeType="1"/>
            </p:cNvSpPr>
            <p:nvPr/>
          </p:nvSpPr>
          <p:spPr bwMode="auto">
            <a:xfrm flipV="1">
              <a:off x="2828477" y="8095918"/>
              <a:ext cx="1072871" cy="205351"/>
            </a:xfrm>
            <a:prstGeom prst="line">
              <a:avLst/>
            </a:prstGeom>
            <a:noFill/>
            <a:ln w="9525">
              <a:solidFill>
                <a:srgbClr val="FF0000"/>
              </a:solidFill>
              <a:round/>
              <a:headEnd/>
              <a:tailEnd/>
            </a:ln>
          </p:spPr>
          <p:txBody>
            <a:bodyPr wrap="none" anchor="ctr"/>
            <a:lstStyle/>
            <a:p>
              <a:endParaRPr lang="en-US"/>
            </a:p>
          </p:txBody>
        </p:sp>
        <p:sp>
          <p:nvSpPr>
            <p:cNvPr id="46145" name="Line 27"/>
            <p:cNvSpPr>
              <a:spLocks noChangeShapeType="1"/>
            </p:cNvSpPr>
            <p:nvPr/>
          </p:nvSpPr>
          <p:spPr bwMode="auto">
            <a:xfrm>
              <a:off x="3233617" y="7994649"/>
              <a:ext cx="532684" cy="410703"/>
            </a:xfrm>
            <a:prstGeom prst="line">
              <a:avLst/>
            </a:prstGeom>
            <a:noFill/>
            <a:ln w="9525">
              <a:solidFill>
                <a:srgbClr val="FF0000"/>
              </a:solidFill>
              <a:round/>
              <a:headEnd/>
              <a:tailEnd/>
            </a:ln>
          </p:spPr>
          <p:txBody>
            <a:bodyPr wrap="none" anchor="ctr"/>
            <a:lstStyle/>
            <a:p>
              <a:endParaRPr lang="en-US"/>
            </a:p>
          </p:txBody>
        </p:sp>
        <p:sp>
          <p:nvSpPr>
            <p:cNvPr id="46146" name="Line 28"/>
            <p:cNvSpPr>
              <a:spLocks noChangeShapeType="1"/>
            </p:cNvSpPr>
            <p:nvPr/>
          </p:nvSpPr>
          <p:spPr bwMode="auto">
            <a:xfrm>
              <a:off x="2697183" y="7893380"/>
              <a:ext cx="131294" cy="306620"/>
            </a:xfrm>
            <a:prstGeom prst="line">
              <a:avLst/>
            </a:prstGeom>
            <a:noFill/>
            <a:ln w="9525">
              <a:solidFill>
                <a:srgbClr val="FF0000"/>
              </a:solidFill>
              <a:round/>
              <a:headEnd/>
              <a:tailEnd/>
            </a:ln>
          </p:spPr>
          <p:txBody>
            <a:bodyPr wrap="none" anchor="ctr"/>
            <a:lstStyle/>
            <a:p>
              <a:endParaRPr lang="en-US"/>
            </a:p>
          </p:txBody>
        </p:sp>
        <p:sp>
          <p:nvSpPr>
            <p:cNvPr id="46147" name="Line 29"/>
            <p:cNvSpPr>
              <a:spLocks noChangeShapeType="1"/>
            </p:cNvSpPr>
            <p:nvPr/>
          </p:nvSpPr>
          <p:spPr bwMode="auto">
            <a:xfrm>
              <a:off x="3901348" y="7688027"/>
              <a:ext cx="135047" cy="306622"/>
            </a:xfrm>
            <a:prstGeom prst="line">
              <a:avLst/>
            </a:prstGeom>
            <a:noFill/>
            <a:ln w="9525">
              <a:solidFill>
                <a:srgbClr val="FF0000"/>
              </a:solidFill>
              <a:round/>
              <a:headEnd/>
              <a:tailEnd/>
            </a:ln>
          </p:spPr>
          <p:txBody>
            <a:bodyPr wrap="none" anchor="ctr"/>
            <a:lstStyle/>
            <a:p>
              <a:endParaRPr lang="en-US"/>
            </a:p>
          </p:txBody>
        </p:sp>
        <p:sp>
          <p:nvSpPr>
            <p:cNvPr id="46148" name="Line 30"/>
            <p:cNvSpPr>
              <a:spLocks noChangeShapeType="1"/>
            </p:cNvSpPr>
            <p:nvPr/>
          </p:nvSpPr>
          <p:spPr bwMode="auto">
            <a:xfrm>
              <a:off x="3499960" y="7277324"/>
              <a:ext cx="401387" cy="306622"/>
            </a:xfrm>
            <a:prstGeom prst="line">
              <a:avLst/>
            </a:prstGeom>
            <a:noFill/>
            <a:ln w="9525">
              <a:solidFill>
                <a:srgbClr val="FF0000"/>
              </a:solidFill>
              <a:round/>
              <a:headEnd/>
              <a:tailEnd/>
            </a:ln>
          </p:spPr>
          <p:txBody>
            <a:bodyPr wrap="none" anchor="ctr"/>
            <a:lstStyle/>
            <a:p>
              <a:endParaRPr lang="en-US"/>
            </a:p>
          </p:txBody>
        </p:sp>
        <p:sp>
          <p:nvSpPr>
            <p:cNvPr id="46149" name="Line 31"/>
            <p:cNvSpPr>
              <a:spLocks noChangeShapeType="1"/>
            </p:cNvSpPr>
            <p:nvPr/>
          </p:nvSpPr>
          <p:spPr bwMode="auto">
            <a:xfrm flipH="1">
              <a:off x="2828477" y="7482677"/>
              <a:ext cx="405140" cy="306620"/>
            </a:xfrm>
            <a:prstGeom prst="line">
              <a:avLst/>
            </a:prstGeom>
            <a:noFill/>
            <a:ln w="9525">
              <a:solidFill>
                <a:srgbClr val="FF0000"/>
              </a:solidFill>
              <a:round/>
              <a:headEnd/>
              <a:tailEnd/>
            </a:ln>
          </p:spPr>
          <p:txBody>
            <a:bodyPr wrap="none" anchor="ctr"/>
            <a:lstStyle/>
            <a:p>
              <a:endParaRPr lang="en-US"/>
            </a:p>
          </p:txBody>
        </p:sp>
        <p:sp>
          <p:nvSpPr>
            <p:cNvPr id="46150" name="Line 32"/>
            <p:cNvSpPr>
              <a:spLocks noChangeShapeType="1"/>
            </p:cNvSpPr>
            <p:nvPr/>
          </p:nvSpPr>
          <p:spPr bwMode="auto">
            <a:xfrm flipH="1">
              <a:off x="2427090" y="7277324"/>
              <a:ext cx="401387" cy="306622"/>
            </a:xfrm>
            <a:prstGeom prst="line">
              <a:avLst/>
            </a:prstGeom>
            <a:noFill/>
            <a:ln w="9525">
              <a:solidFill>
                <a:srgbClr val="FF0000"/>
              </a:solidFill>
              <a:round/>
              <a:headEnd/>
              <a:tailEnd/>
            </a:ln>
          </p:spPr>
          <p:txBody>
            <a:bodyPr wrap="none" anchor="ctr"/>
            <a:lstStyle/>
            <a:p>
              <a:endParaRPr lang="en-US"/>
            </a:p>
          </p:txBody>
        </p:sp>
        <p:sp>
          <p:nvSpPr>
            <p:cNvPr id="46151" name="Line 33"/>
            <p:cNvSpPr>
              <a:spLocks noChangeShapeType="1"/>
            </p:cNvSpPr>
            <p:nvPr/>
          </p:nvSpPr>
          <p:spPr bwMode="auto">
            <a:xfrm>
              <a:off x="2427090" y="7688027"/>
              <a:ext cx="135047" cy="407891"/>
            </a:xfrm>
            <a:prstGeom prst="line">
              <a:avLst/>
            </a:prstGeom>
            <a:noFill/>
            <a:ln w="9525">
              <a:solidFill>
                <a:srgbClr val="FF0000"/>
              </a:solidFill>
              <a:round/>
              <a:headEnd/>
              <a:tailEnd/>
            </a:ln>
          </p:spPr>
          <p:txBody>
            <a:bodyPr wrap="none" anchor="ctr"/>
            <a:lstStyle/>
            <a:p>
              <a:endParaRPr lang="en-US"/>
            </a:p>
          </p:txBody>
        </p:sp>
        <p:sp>
          <p:nvSpPr>
            <p:cNvPr id="46152" name="Line 34"/>
            <p:cNvSpPr>
              <a:spLocks noChangeShapeType="1"/>
            </p:cNvSpPr>
            <p:nvPr/>
          </p:nvSpPr>
          <p:spPr bwMode="auto">
            <a:xfrm flipV="1">
              <a:off x="2828477" y="7688027"/>
              <a:ext cx="536436" cy="101269"/>
            </a:xfrm>
            <a:prstGeom prst="line">
              <a:avLst/>
            </a:prstGeom>
            <a:noFill/>
            <a:ln w="9525">
              <a:solidFill>
                <a:srgbClr val="FF0000"/>
              </a:solidFill>
              <a:round/>
              <a:headEnd/>
              <a:tailEnd/>
            </a:ln>
          </p:spPr>
          <p:txBody>
            <a:bodyPr wrap="none" anchor="ctr"/>
            <a:lstStyle/>
            <a:p>
              <a:endParaRPr lang="en-US"/>
            </a:p>
          </p:txBody>
        </p:sp>
        <p:sp>
          <p:nvSpPr>
            <p:cNvPr id="46153" name="Line 35"/>
            <p:cNvSpPr>
              <a:spLocks noChangeShapeType="1"/>
            </p:cNvSpPr>
            <p:nvPr/>
          </p:nvSpPr>
          <p:spPr bwMode="auto">
            <a:xfrm flipH="1">
              <a:off x="3364914" y="7789297"/>
              <a:ext cx="937824" cy="104083"/>
            </a:xfrm>
            <a:prstGeom prst="line">
              <a:avLst/>
            </a:prstGeom>
            <a:noFill/>
            <a:ln w="9525">
              <a:solidFill>
                <a:srgbClr val="FF0000"/>
              </a:solidFill>
              <a:round/>
              <a:headEnd/>
              <a:tailEnd/>
            </a:ln>
          </p:spPr>
          <p:txBody>
            <a:bodyPr wrap="none" anchor="ctr"/>
            <a:lstStyle/>
            <a:p>
              <a:endParaRPr lang="en-US"/>
            </a:p>
          </p:txBody>
        </p:sp>
        <p:sp>
          <p:nvSpPr>
            <p:cNvPr id="46154" name="Line 36"/>
            <p:cNvSpPr>
              <a:spLocks noChangeShapeType="1"/>
            </p:cNvSpPr>
            <p:nvPr/>
          </p:nvSpPr>
          <p:spPr bwMode="auto">
            <a:xfrm>
              <a:off x="2828477" y="8301269"/>
              <a:ext cx="536436" cy="205352"/>
            </a:xfrm>
            <a:prstGeom prst="line">
              <a:avLst/>
            </a:prstGeom>
            <a:noFill/>
            <a:ln w="9525">
              <a:solidFill>
                <a:srgbClr val="FF0000"/>
              </a:solidFill>
              <a:round/>
              <a:headEnd/>
              <a:tailEnd/>
            </a:ln>
          </p:spPr>
          <p:txBody>
            <a:bodyPr wrap="none" anchor="ctr"/>
            <a:lstStyle/>
            <a:p>
              <a:endParaRPr lang="en-US"/>
            </a:p>
          </p:txBody>
        </p:sp>
        <p:sp>
          <p:nvSpPr>
            <p:cNvPr id="46155" name="Line 37"/>
            <p:cNvSpPr>
              <a:spLocks noChangeShapeType="1"/>
            </p:cNvSpPr>
            <p:nvPr/>
          </p:nvSpPr>
          <p:spPr bwMode="auto">
            <a:xfrm>
              <a:off x="2963524" y="7277324"/>
              <a:ext cx="270093" cy="104083"/>
            </a:xfrm>
            <a:prstGeom prst="line">
              <a:avLst/>
            </a:prstGeom>
            <a:noFill/>
            <a:ln w="9525">
              <a:solidFill>
                <a:srgbClr val="FF0000"/>
              </a:solidFill>
              <a:round/>
              <a:headEnd/>
              <a:tailEnd/>
            </a:ln>
          </p:spPr>
          <p:txBody>
            <a:bodyPr wrap="none" anchor="ctr"/>
            <a:lstStyle/>
            <a:p>
              <a:endParaRPr lang="en-US"/>
            </a:p>
          </p:txBody>
        </p:sp>
        <p:sp>
          <p:nvSpPr>
            <p:cNvPr id="46156" name="Line 38"/>
            <p:cNvSpPr>
              <a:spLocks noChangeShapeType="1"/>
            </p:cNvSpPr>
            <p:nvPr/>
          </p:nvSpPr>
          <p:spPr bwMode="auto">
            <a:xfrm>
              <a:off x="2427090" y="7583946"/>
              <a:ext cx="937824" cy="104081"/>
            </a:xfrm>
            <a:prstGeom prst="line">
              <a:avLst/>
            </a:prstGeom>
            <a:noFill/>
            <a:ln w="9525">
              <a:solidFill>
                <a:srgbClr val="FF0000"/>
              </a:solidFill>
              <a:round/>
              <a:headEnd/>
              <a:tailEnd/>
            </a:ln>
          </p:spPr>
          <p:txBody>
            <a:bodyPr wrap="none" anchor="ctr"/>
            <a:lstStyle/>
            <a:p>
              <a:endParaRPr lang="en-US"/>
            </a:p>
          </p:txBody>
        </p:sp>
        <p:sp>
          <p:nvSpPr>
            <p:cNvPr id="46157" name="Line 39"/>
            <p:cNvSpPr>
              <a:spLocks noChangeShapeType="1"/>
            </p:cNvSpPr>
            <p:nvPr/>
          </p:nvSpPr>
          <p:spPr bwMode="auto">
            <a:xfrm flipV="1">
              <a:off x="2828477" y="7893380"/>
              <a:ext cx="405140" cy="407889"/>
            </a:xfrm>
            <a:prstGeom prst="line">
              <a:avLst/>
            </a:prstGeom>
            <a:noFill/>
            <a:ln w="9525">
              <a:solidFill>
                <a:srgbClr val="FF0000"/>
              </a:solidFill>
              <a:round/>
              <a:headEnd/>
              <a:tailEnd/>
            </a:ln>
          </p:spPr>
          <p:txBody>
            <a:bodyPr wrap="none" anchor="ctr"/>
            <a:lstStyle/>
            <a:p>
              <a:endParaRPr lang="en-US"/>
            </a:p>
          </p:txBody>
        </p:sp>
        <p:sp>
          <p:nvSpPr>
            <p:cNvPr id="46158" name="Line 40"/>
            <p:cNvSpPr>
              <a:spLocks noChangeShapeType="1"/>
            </p:cNvSpPr>
            <p:nvPr/>
          </p:nvSpPr>
          <p:spPr bwMode="auto">
            <a:xfrm flipV="1">
              <a:off x="2562136" y="7893380"/>
              <a:ext cx="671481" cy="202539"/>
            </a:xfrm>
            <a:prstGeom prst="line">
              <a:avLst/>
            </a:prstGeom>
            <a:noFill/>
            <a:ln w="9525">
              <a:solidFill>
                <a:srgbClr val="FF0000"/>
              </a:solidFill>
              <a:round/>
              <a:headEnd/>
              <a:tailEnd/>
            </a:ln>
          </p:spPr>
          <p:txBody>
            <a:bodyPr wrap="none" anchor="ctr"/>
            <a:lstStyle/>
            <a:p>
              <a:endParaRPr lang="en-US"/>
            </a:p>
          </p:txBody>
        </p:sp>
        <p:sp>
          <p:nvSpPr>
            <p:cNvPr id="46159" name="Line 41"/>
            <p:cNvSpPr>
              <a:spLocks noChangeShapeType="1"/>
            </p:cNvSpPr>
            <p:nvPr/>
          </p:nvSpPr>
          <p:spPr bwMode="auto">
            <a:xfrm flipH="1">
              <a:off x="4036394" y="7820241"/>
              <a:ext cx="131297" cy="275677"/>
            </a:xfrm>
            <a:prstGeom prst="line">
              <a:avLst/>
            </a:prstGeom>
            <a:noFill/>
            <a:ln w="9525">
              <a:solidFill>
                <a:srgbClr val="FF0000"/>
              </a:solidFill>
              <a:round/>
              <a:headEnd/>
              <a:tailEnd/>
            </a:ln>
          </p:spPr>
          <p:txBody>
            <a:bodyPr wrap="none" anchor="ctr"/>
            <a:lstStyle/>
            <a:p>
              <a:endParaRPr lang="en-US"/>
            </a:p>
          </p:txBody>
        </p:sp>
        <p:sp>
          <p:nvSpPr>
            <p:cNvPr id="46160" name="Line 42"/>
            <p:cNvSpPr>
              <a:spLocks noChangeShapeType="1"/>
            </p:cNvSpPr>
            <p:nvPr/>
          </p:nvSpPr>
          <p:spPr bwMode="auto">
            <a:xfrm>
              <a:off x="3233617" y="7893380"/>
              <a:ext cx="937824" cy="202539"/>
            </a:xfrm>
            <a:prstGeom prst="line">
              <a:avLst/>
            </a:prstGeom>
            <a:noFill/>
            <a:ln w="9525">
              <a:solidFill>
                <a:srgbClr val="FF0000"/>
              </a:solidFill>
              <a:round/>
              <a:headEnd/>
              <a:tailEnd/>
            </a:ln>
          </p:spPr>
          <p:txBody>
            <a:bodyPr wrap="none" anchor="ctr"/>
            <a:lstStyle/>
            <a:p>
              <a:endParaRPr lang="en-US"/>
            </a:p>
          </p:txBody>
        </p:sp>
        <p:sp>
          <p:nvSpPr>
            <p:cNvPr id="46162" name="Line 46"/>
            <p:cNvSpPr>
              <a:spLocks noChangeShapeType="1"/>
            </p:cNvSpPr>
            <p:nvPr/>
          </p:nvSpPr>
          <p:spPr bwMode="auto">
            <a:xfrm flipV="1">
              <a:off x="4336498" y="7333585"/>
              <a:ext cx="1534281" cy="28130"/>
            </a:xfrm>
            <a:prstGeom prst="line">
              <a:avLst/>
            </a:prstGeom>
            <a:noFill/>
            <a:ln w="9525">
              <a:solidFill>
                <a:schemeClr val="tx1"/>
              </a:solidFill>
              <a:round/>
              <a:headEnd/>
              <a:tailEnd/>
            </a:ln>
          </p:spPr>
          <p:txBody>
            <a:bodyPr wrap="none" anchor="ctr"/>
            <a:lstStyle/>
            <a:p>
              <a:endParaRPr lang="en-US"/>
            </a:p>
          </p:txBody>
        </p:sp>
        <p:sp>
          <p:nvSpPr>
            <p:cNvPr id="46163" name="Line 47"/>
            <p:cNvSpPr>
              <a:spLocks noChangeShapeType="1"/>
            </p:cNvSpPr>
            <p:nvPr/>
          </p:nvSpPr>
          <p:spPr bwMode="auto">
            <a:xfrm>
              <a:off x="4846674" y="6951012"/>
              <a:ext cx="0" cy="410703"/>
            </a:xfrm>
            <a:prstGeom prst="line">
              <a:avLst/>
            </a:prstGeom>
            <a:noFill/>
            <a:ln w="57150">
              <a:solidFill>
                <a:schemeClr val="tx1"/>
              </a:solidFill>
              <a:round/>
              <a:headEnd/>
              <a:tailEnd/>
            </a:ln>
          </p:spPr>
          <p:txBody>
            <a:bodyPr wrap="none" anchor="ctr"/>
            <a:lstStyle/>
            <a:p>
              <a:endParaRPr lang="en-US"/>
            </a:p>
          </p:txBody>
        </p:sp>
        <p:sp>
          <p:nvSpPr>
            <p:cNvPr id="46164" name="Line 48"/>
            <p:cNvSpPr>
              <a:spLocks noChangeShapeType="1"/>
            </p:cNvSpPr>
            <p:nvPr/>
          </p:nvSpPr>
          <p:spPr bwMode="auto">
            <a:xfrm>
              <a:off x="5360603" y="6416535"/>
              <a:ext cx="0" cy="410703"/>
            </a:xfrm>
            <a:prstGeom prst="line">
              <a:avLst/>
            </a:prstGeom>
            <a:noFill/>
            <a:ln w="57150">
              <a:solidFill>
                <a:schemeClr val="tx1"/>
              </a:solidFill>
              <a:round/>
              <a:headEnd/>
              <a:tailEnd/>
            </a:ln>
          </p:spPr>
          <p:txBody>
            <a:bodyPr wrap="none" anchor="ctr"/>
            <a:lstStyle/>
            <a:p>
              <a:endParaRPr lang="en-US"/>
            </a:p>
          </p:txBody>
        </p:sp>
        <p:sp>
          <p:nvSpPr>
            <p:cNvPr id="46165" name="Oval 49"/>
            <p:cNvSpPr>
              <a:spLocks noChangeArrowheads="1"/>
            </p:cNvSpPr>
            <p:nvPr/>
          </p:nvSpPr>
          <p:spPr bwMode="auto">
            <a:xfrm>
              <a:off x="7300022" y="7567068"/>
              <a:ext cx="780270" cy="635746"/>
            </a:xfrm>
            <a:prstGeom prst="ellipse">
              <a:avLst/>
            </a:prstGeom>
            <a:solidFill>
              <a:srgbClr val="FFFF00"/>
            </a:solidFill>
            <a:ln w="9525">
              <a:solidFill>
                <a:schemeClr val="tx1"/>
              </a:solidFill>
              <a:round/>
              <a:headEnd/>
              <a:tailEnd/>
            </a:ln>
          </p:spPr>
          <p:txBody>
            <a:bodyPr wrap="none" anchor="ctr"/>
            <a:lstStyle/>
            <a:p>
              <a:endParaRPr lang="en-US"/>
            </a:p>
          </p:txBody>
        </p:sp>
        <p:sp>
          <p:nvSpPr>
            <p:cNvPr id="46166" name="Freeform 50"/>
            <p:cNvSpPr>
              <a:spLocks/>
            </p:cNvSpPr>
            <p:nvPr/>
          </p:nvSpPr>
          <p:spPr bwMode="auto">
            <a:xfrm>
              <a:off x="3488705" y="6714717"/>
              <a:ext cx="3912603" cy="978936"/>
            </a:xfrm>
            <a:custGeom>
              <a:avLst/>
              <a:gdLst>
                <a:gd name="T0" fmla="*/ 0 w 1043"/>
                <a:gd name="T1" fmla="*/ 2147483647 h 348"/>
                <a:gd name="T2" fmla="*/ 2147483647 w 1043"/>
                <a:gd name="T3" fmla="*/ 2147483647 h 348"/>
                <a:gd name="T4" fmla="*/ 2147483647 w 1043"/>
                <a:gd name="T5" fmla="*/ 2147483647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46167" name="Freeform 51"/>
            <p:cNvSpPr>
              <a:spLocks/>
            </p:cNvSpPr>
            <p:nvPr/>
          </p:nvSpPr>
          <p:spPr bwMode="auto">
            <a:xfrm>
              <a:off x="3998881" y="7437668"/>
              <a:ext cx="3229867" cy="382573"/>
            </a:xfrm>
            <a:custGeom>
              <a:avLst/>
              <a:gdLst>
                <a:gd name="T0" fmla="*/ 0 w 861"/>
                <a:gd name="T1" fmla="*/ 2147483647 h 196"/>
                <a:gd name="T2" fmla="*/ 2147483647 w 861"/>
                <a:gd name="T3" fmla="*/ 2147483647 h 196"/>
                <a:gd name="T4" fmla="*/ 2147483647 w 861"/>
                <a:gd name="T5" fmla="*/ 2147483647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46168" name="Freeform 52"/>
            <p:cNvSpPr>
              <a:spLocks/>
            </p:cNvSpPr>
            <p:nvPr/>
          </p:nvSpPr>
          <p:spPr bwMode="auto">
            <a:xfrm>
              <a:off x="2805969" y="8202814"/>
              <a:ext cx="4764146" cy="661062"/>
            </a:xfrm>
            <a:custGeom>
              <a:avLst/>
              <a:gdLst>
                <a:gd name="T0" fmla="*/ 0 w 1270"/>
                <a:gd name="T1" fmla="*/ 2147483647 h 235"/>
                <a:gd name="T2" fmla="*/ 2147483647 w 1270"/>
                <a:gd name="T3" fmla="*/ 2147483647 h 235"/>
                <a:gd name="T4" fmla="*/ 2147483647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46169" name="Freeform 53"/>
            <p:cNvSpPr>
              <a:spLocks/>
            </p:cNvSpPr>
            <p:nvPr/>
          </p:nvSpPr>
          <p:spPr bwMode="auto">
            <a:xfrm>
              <a:off x="4167691" y="7949640"/>
              <a:ext cx="3061057" cy="424767"/>
            </a:xfrm>
            <a:custGeom>
              <a:avLst/>
              <a:gdLst>
                <a:gd name="T0" fmla="*/ 0 w 816"/>
                <a:gd name="T1" fmla="*/ 2147483647 h 151"/>
                <a:gd name="T2" fmla="*/ 2147483647 w 816"/>
                <a:gd name="T3" fmla="*/ 2147483647 h 151"/>
                <a:gd name="T4" fmla="*/ 2147483647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grpSp>
        <p:nvGrpSpPr>
          <p:cNvPr id="3" name="Group 93"/>
          <p:cNvGrpSpPr/>
          <p:nvPr/>
        </p:nvGrpSpPr>
        <p:grpSpPr>
          <a:xfrm>
            <a:off x="934074" y="5370086"/>
            <a:ext cx="19413559" cy="3514790"/>
            <a:chOff x="934074" y="5370086"/>
            <a:chExt cx="19413559" cy="3514790"/>
          </a:xfrm>
        </p:grpSpPr>
        <p:sp>
          <p:nvSpPr>
            <p:cNvPr id="46161" name="Text Box 45"/>
            <p:cNvSpPr txBox="1">
              <a:spLocks noChangeArrowheads="1"/>
            </p:cNvSpPr>
            <p:nvPr/>
          </p:nvSpPr>
          <p:spPr bwMode="auto">
            <a:xfrm>
              <a:off x="934074" y="5370086"/>
              <a:ext cx="12016432" cy="969495"/>
            </a:xfrm>
            <a:prstGeom prst="rect">
              <a:avLst/>
            </a:prstGeom>
            <a:noFill/>
            <a:ln w="9525">
              <a:noFill/>
              <a:miter lim="800000"/>
              <a:headEnd/>
              <a:tailEnd/>
            </a:ln>
          </p:spPr>
          <p:txBody>
            <a:bodyPr wrap="none">
              <a:spAutoFit/>
            </a:bodyPr>
            <a:lstStyle/>
            <a:p>
              <a:pPr>
                <a:buFontTx/>
                <a:buChar char="-"/>
              </a:pPr>
              <a:r>
                <a:rPr lang="fr-CH"/>
                <a:t>Network noise (background activity)</a:t>
              </a:r>
              <a:endParaRPr lang="fr-FR"/>
            </a:p>
          </p:txBody>
        </p:sp>
        <p:sp>
          <p:nvSpPr>
            <p:cNvPr id="46170" name="Text Box 85"/>
            <p:cNvSpPr txBox="1">
              <a:spLocks noChangeArrowheads="1"/>
            </p:cNvSpPr>
            <p:nvPr/>
          </p:nvSpPr>
          <p:spPr bwMode="auto">
            <a:xfrm>
              <a:off x="9100644" y="7038217"/>
              <a:ext cx="11246989" cy="1846659"/>
            </a:xfrm>
            <a:prstGeom prst="rect">
              <a:avLst/>
            </a:prstGeom>
            <a:noFill/>
            <a:ln w="9525">
              <a:noFill/>
              <a:miter lim="800000"/>
              <a:headEnd/>
              <a:tailEnd/>
            </a:ln>
          </p:spPr>
          <p:txBody>
            <a:bodyPr wrap="none">
              <a:spAutoFit/>
            </a:bodyPr>
            <a:lstStyle/>
            <a:p>
              <a:pPr>
                <a:buFontTx/>
                <a:buChar char="-"/>
              </a:pPr>
              <a:r>
                <a:rPr lang="fr-CH"/>
                <a:t>Spike arrival from other neurons</a:t>
              </a:r>
            </a:p>
            <a:p>
              <a:pPr>
                <a:buFontTx/>
                <a:buChar char="-"/>
              </a:pPr>
              <a:r>
                <a:rPr lang="fr-CH"/>
                <a:t>Beyond control of experimentalist</a:t>
              </a:r>
              <a:endParaRPr lang="fr-FR"/>
            </a:p>
          </p:txBody>
        </p:sp>
      </p:grpSp>
      <p:sp>
        <p:nvSpPr>
          <p:cNvPr id="9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Review:</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Sources of Variability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2" name="Straight Connector 9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rot="-1320000">
            <a:off x="14705797" y="3435800"/>
            <a:ext cx="6080511" cy="969496"/>
          </a:xfrm>
          <a:prstGeom prst="rect">
            <a:avLst/>
          </a:prstGeom>
          <a:solidFill>
            <a:srgbClr val="FFFF00"/>
          </a:solidFill>
        </p:spPr>
        <p:txBody>
          <a:bodyPr wrap="none" rtlCol="0">
            <a:spAutoFit/>
          </a:bodyPr>
          <a:lstStyle/>
          <a:p>
            <a:r>
              <a:rPr lang="en-US" dirty="0">
                <a:solidFill>
                  <a:srgbClr val="FF0000"/>
                </a:solidFill>
              </a:rPr>
              <a:t>small contribution!</a:t>
            </a:r>
          </a:p>
        </p:txBody>
      </p:sp>
      <p:sp>
        <p:nvSpPr>
          <p:cNvPr id="94" name="TextBox 93"/>
          <p:cNvSpPr txBox="1"/>
          <p:nvPr/>
        </p:nvSpPr>
        <p:spPr>
          <a:xfrm rot="-1320000">
            <a:off x="15816481" y="9340448"/>
            <a:ext cx="5351145" cy="969496"/>
          </a:xfrm>
          <a:prstGeom prst="rect">
            <a:avLst/>
          </a:prstGeom>
          <a:solidFill>
            <a:srgbClr val="FFFF00"/>
          </a:solidFill>
        </p:spPr>
        <p:txBody>
          <a:bodyPr wrap="none" rtlCol="0">
            <a:spAutoFit/>
          </a:bodyPr>
          <a:lstStyle/>
          <a:p>
            <a:r>
              <a:rPr lang="en-US" dirty="0">
                <a:solidFill>
                  <a:srgbClr val="FF0000"/>
                </a:solidFill>
              </a:rPr>
              <a:t>big contribution!</a:t>
            </a:r>
          </a:p>
        </p:txBody>
      </p:sp>
      <p:sp>
        <p:nvSpPr>
          <p:cNvPr id="90" name="TextBox 89"/>
          <p:cNvSpPr txBox="1"/>
          <p:nvPr/>
        </p:nvSpPr>
        <p:spPr>
          <a:xfrm>
            <a:off x="5619441" y="9393704"/>
            <a:ext cx="5022529" cy="969496"/>
          </a:xfrm>
          <a:prstGeom prst="rect">
            <a:avLst/>
          </a:prstGeom>
          <a:solidFill>
            <a:srgbClr val="FFFF00"/>
          </a:solidFill>
        </p:spPr>
        <p:txBody>
          <a:bodyPr wrap="none" rtlCol="0">
            <a:spAutoFit/>
          </a:bodyPr>
          <a:lstStyle/>
          <a:p>
            <a:r>
              <a:rPr lang="en-US" dirty="0"/>
              <a:t>Noise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down)">
                                      <p:cBhvr>
                                        <p:cTn id="1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B385B0-6AFF-42B7-B3D7-12AC5D448544}"/>
              </a:ext>
            </a:extLst>
          </p:cNvPr>
          <p:cNvPicPr>
            <a:picLocks noChangeAspect="1"/>
          </p:cNvPicPr>
          <p:nvPr/>
        </p:nvPicPr>
        <p:blipFill>
          <a:blip r:embed="rId3"/>
          <a:stretch>
            <a:fillRect/>
          </a:stretch>
        </p:blipFill>
        <p:spPr>
          <a:xfrm>
            <a:off x="0" y="0"/>
            <a:ext cx="21607463" cy="11987392"/>
          </a:xfrm>
          <a:prstGeom prst="rect">
            <a:avLst/>
          </a:prstGeom>
        </p:spPr>
      </p:pic>
    </p:spTree>
    <p:extLst>
      <p:ext uri="{BB962C8B-B14F-4D97-AF65-F5344CB8AC3E}">
        <p14:creationId xmlns:p14="http://schemas.microsoft.com/office/powerpoint/2010/main" val="3492644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0"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aphicFrame>
        <p:nvGraphicFramePr>
          <p:cNvPr id="27650" name="Object 4"/>
          <p:cNvGraphicFramePr>
            <a:graphicFrameLocks noChangeAspect="1"/>
          </p:cNvGraphicFramePr>
          <p:nvPr/>
        </p:nvGraphicFramePr>
        <p:xfrm>
          <a:off x="3147339" y="5437598"/>
          <a:ext cx="814030" cy="751080"/>
        </p:xfrm>
        <a:graphic>
          <a:graphicData uri="http://schemas.openxmlformats.org/presentationml/2006/ole">
            <mc:AlternateContent xmlns:mc="http://schemas.openxmlformats.org/markup-compatibility/2006">
              <mc:Choice xmlns:v="urn:schemas-microsoft-com:vml" Requires="v">
                <p:oleObj spid="_x0000_s247920" name="Equation" r:id="rId4" imgW="152280" imgH="190440" progId="Equation.3">
                  <p:embed/>
                </p:oleObj>
              </mc:Choice>
              <mc:Fallback>
                <p:oleObj name="Equation" r:id="rId4" imgW="152280" imgH="1904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39" y="5437598"/>
                        <a:ext cx="814030" cy="751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10983794" y="3395335"/>
            <a:ext cx="6927769" cy="1527477"/>
            <a:chOff x="-170" y="2088"/>
            <a:chExt cx="2443" cy="543"/>
          </a:xfrm>
        </p:grpSpPr>
        <p:graphicFrame>
          <p:nvGraphicFramePr>
            <p:cNvPr id="27659" name="Object 6"/>
            <p:cNvGraphicFramePr>
              <a:graphicFrameLocks noChangeAspect="1"/>
            </p:cNvGraphicFramePr>
            <p:nvPr/>
          </p:nvGraphicFramePr>
          <p:xfrm>
            <a:off x="-170" y="2329"/>
            <a:ext cx="2443" cy="302"/>
          </p:xfrm>
          <a:graphic>
            <a:graphicData uri="http://schemas.openxmlformats.org/presentationml/2006/ole">
              <mc:AlternateContent xmlns:mc="http://schemas.openxmlformats.org/markup-compatibility/2006">
                <mc:Choice xmlns:v="urn:schemas-microsoft-com:vml" Requires="v">
                  <p:oleObj spid="_x0000_s247921" name="Equation" r:id="rId6" imgW="1930320" imgH="241200" progId="Equation.3">
                    <p:embed/>
                  </p:oleObj>
                </mc:Choice>
                <mc:Fallback>
                  <p:oleObj name="Equation" r:id="rId6" imgW="1930320" imgH="2412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 y="2329"/>
                          <a:ext cx="2443" cy="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84" name="Text Box 7"/>
            <p:cNvSpPr txBox="1">
              <a:spLocks noChangeArrowheads="1"/>
            </p:cNvSpPr>
            <p:nvPr/>
          </p:nvSpPr>
          <p:spPr bwMode="auto">
            <a:xfrm>
              <a:off x="-140" y="2088"/>
              <a:ext cx="1079" cy="241"/>
            </a:xfrm>
            <a:prstGeom prst="rect">
              <a:avLst/>
            </a:prstGeom>
            <a:noFill/>
            <a:ln w="9525">
              <a:solidFill>
                <a:srgbClr val="006600"/>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sp>
        <p:nvSpPr>
          <p:cNvPr id="27663" name="Line 8"/>
          <p:cNvSpPr>
            <a:spLocks noChangeShapeType="1"/>
          </p:cNvSpPr>
          <p:nvPr/>
        </p:nvSpPr>
        <p:spPr bwMode="auto">
          <a:xfrm>
            <a:off x="2126986" y="5437598"/>
            <a:ext cx="6122115"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27664" name="Line 9"/>
          <p:cNvSpPr>
            <a:spLocks noChangeShapeType="1"/>
          </p:cNvSpPr>
          <p:nvPr/>
        </p:nvSpPr>
        <p:spPr bwMode="auto">
          <a:xfrm flipV="1">
            <a:off x="2126986" y="2872110"/>
            <a:ext cx="0" cy="2565488"/>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aphicFrame>
        <p:nvGraphicFramePr>
          <p:cNvPr id="27651" name="Object 10"/>
          <p:cNvGraphicFramePr>
            <a:graphicFrameLocks noChangeAspect="1"/>
          </p:cNvGraphicFramePr>
          <p:nvPr/>
        </p:nvGraphicFramePr>
        <p:xfrm>
          <a:off x="1106634" y="3243431"/>
          <a:ext cx="615212" cy="663876"/>
        </p:xfrm>
        <a:graphic>
          <a:graphicData uri="http://schemas.openxmlformats.org/presentationml/2006/ole">
            <mc:AlternateContent xmlns:mc="http://schemas.openxmlformats.org/markup-compatibility/2006">
              <mc:Choice xmlns:v="urn:schemas-microsoft-com:vml" Requires="v">
                <p:oleObj spid="_x0000_s247922" name="Equation" r:id="rId8" imgW="139680" imgH="177480" progId="Equation.3">
                  <p:embed/>
                </p:oleObj>
              </mc:Choice>
              <mc:Fallback>
                <p:oleObj name="Equation" r:id="rId8" imgW="139680" imgH="17748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6634" y="3243431"/>
                        <a:ext cx="615212" cy="663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5" name="Line 11"/>
          <p:cNvSpPr>
            <a:spLocks noChangeShapeType="1"/>
          </p:cNvSpPr>
          <p:nvPr/>
        </p:nvSpPr>
        <p:spPr bwMode="auto">
          <a:xfrm>
            <a:off x="2126987" y="3631630"/>
            <a:ext cx="5120517" cy="0"/>
          </a:xfrm>
          <a:prstGeom prst="line">
            <a:avLst/>
          </a:prstGeom>
          <a:noFill/>
          <a:ln w="28575">
            <a:solidFill>
              <a:schemeClr val="tx1"/>
            </a:solidFill>
            <a:prstDash val="dash"/>
            <a:round/>
            <a:headEnd/>
            <a:tailEnd/>
          </a:ln>
        </p:spPr>
        <p:txBody>
          <a:bodyPr wrap="none" lIns="192911" tIns="96455" rIns="192911" bIns="96455" anchor="ctr"/>
          <a:lstStyle/>
          <a:p>
            <a:endParaRPr lang="en-US"/>
          </a:p>
        </p:txBody>
      </p:sp>
      <p:sp>
        <p:nvSpPr>
          <p:cNvPr id="27666" name="Line 12"/>
          <p:cNvSpPr>
            <a:spLocks noChangeShapeType="1"/>
          </p:cNvSpPr>
          <p:nvPr/>
        </p:nvSpPr>
        <p:spPr bwMode="auto">
          <a:xfrm flipV="1">
            <a:off x="3488705" y="3142161"/>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sp>
        <p:nvSpPr>
          <p:cNvPr id="27667" name="Line 13"/>
          <p:cNvSpPr>
            <a:spLocks noChangeShapeType="1"/>
          </p:cNvSpPr>
          <p:nvPr/>
        </p:nvSpPr>
        <p:spPr bwMode="auto">
          <a:xfrm>
            <a:off x="5188043" y="3651321"/>
            <a:ext cx="0" cy="638559"/>
          </a:xfrm>
          <a:prstGeom prst="line">
            <a:avLst/>
          </a:prstGeom>
          <a:noFill/>
          <a:ln w="19050">
            <a:solidFill>
              <a:srgbClr val="00B050"/>
            </a:solidFill>
            <a:round/>
            <a:headEnd type="triangle" w="med" len="med"/>
            <a:tailEnd type="triangle" w="med" len="med"/>
          </a:ln>
        </p:spPr>
        <p:txBody>
          <a:bodyPr wrap="none" lIns="192911" tIns="96455" rIns="192911" bIns="96455" anchor="ctr"/>
          <a:lstStyle/>
          <a:p>
            <a:endParaRPr lang="en-US"/>
          </a:p>
        </p:txBody>
      </p:sp>
      <p:graphicFrame>
        <p:nvGraphicFramePr>
          <p:cNvPr id="27652" name="Object 14"/>
          <p:cNvGraphicFramePr>
            <a:graphicFrameLocks noChangeAspect="1"/>
          </p:cNvGraphicFramePr>
          <p:nvPr/>
        </p:nvGraphicFramePr>
        <p:xfrm>
          <a:off x="5360604" y="3701955"/>
          <a:ext cx="944945" cy="587925"/>
        </p:xfrm>
        <a:graphic>
          <a:graphicData uri="http://schemas.openxmlformats.org/presentationml/2006/ole">
            <mc:AlternateContent xmlns:mc="http://schemas.openxmlformats.org/markup-compatibility/2006">
              <mc:Choice xmlns:v="urn:schemas-microsoft-com:vml" Requires="v">
                <p:oleObj spid="_x0000_s247923" name="Equation" r:id="rId10" imgW="266400" imgH="190440" progId="Equation.3">
                  <p:embed/>
                </p:oleObj>
              </mc:Choice>
              <mc:Fallback>
                <p:oleObj name="Equation" r:id="rId10" imgW="266400" imgH="19044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0604" y="3701955"/>
                        <a:ext cx="944945" cy="58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8" name="Text Box 15"/>
          <p:cNvSpPr txBox="1">
            <a:spLocks noChangeArrowheads="1"/>
          </p:cNvSpPr>
          <p:nvPr/>
        </p:nvSpPr>
        <p:spPr bwMode="auto">
          <a:xfrm>
            <a:off x="157556" y="1775027"/>
            <a:ext cx="14664331" cy="1764454"/>
          </a:xfrm>
          <a:prstGeom prst="rect">
            <a:avLst/>
          </a:prstGeom>
          <a:noFill/>
          <a:ln w="9525">
            <a:noFill/>
            <a:miter lim="800000"/>
            <a:headEnd/>
            <a:tailEnd/>
          </a:ln>
        </p:spPr>
        <p:txBody>
          <a:bodyPr wrap="none" lIns="192911" tIns="96455" rIns="192911" bIns="96455">
            <a:spAutoFit/>
          </a:bodyPr>
          <a:lstStyle/>
          <a:p>
            <a:r>
              <a:rPr lang="fr-CH" sz="5100" dirty="0" err="1"/>
              <a:t>Example</a:t>
            </a:r>
            <a:r>
              <a:rPr lang="fr-CH" sz="5100" dirty="0"/>
              <a:t>: I&amp;F </a:t>
            </a:r>
            <a:r>
              <a:rPr lang="fr-CH" sz="5100" dirty="0" err="1"/>
              <a:t>with</a:t>
            </a:r>
            <a:r>
              <a:rPr lang="fr-CH" sz="5100" dirty="0"/>
              <a:t> reset, </a:t>
            </a:r>
            <a:r>
              <a:rPr lang="fr-CH" sz="5100" b="1" dirty="0"/>
              <a:t>time-</a:t>
            </a:r>
            <a:r>
              <a:rPr lang="fr-CH" sz="5100" b="1" dirty="0" err="1"/>
              <a:t>dependent</a:t>
            </a:r>
            <a:r>
              <a:rPr lang="fr-CH" sz="5100" b="1" dirty="0"/>
              <a:t> input</a:t>
            </a:r>
            <a:r>
              <a:rPr lang="fr-CH" sz="5100" dirty="0"/>
              <a:t>, </a:t>
            </a:r>
          </a:p>
          <a:p>
            <a:endParaRPr lang="fr-FR" sz="5100" dirty="0"/>
          </a:p>
        </p:txBody>
      </p:sp>
      <p:sp>
        <p:nvSpPr>
          <p:cNvPr id="27670" name="Line 17"/>
          <p:cNvSpPr>
            <a:spLocks noChangeShapeType="1"/>
          </p:cNvSpPr>
          <p:nvPr/>
        </p:nvSpPr>
        <p:spPr bwMode="auto">
          <a:xfrm>
            <a:off x="3488705" y="3651321"/>
            <a:ext cx="0" cy="1786278"/>
          </a:xfrm>
          <a:prstGeom prst="line">
            <a:avLst/>
          </a:prstGeom>
          <a:noFill/>
          <a:ln w="9525">
            <a:solidFill>
              <a:srgbClr val="009900"/>
            </a:solidFill>
            <a:round/>
            <a:headEnd/>
            <a:tailEnd/>
          </a:ln>
        </p:spPr>
        <p:txBody>
          <a:bodyPr lIns="192911" tIns="96455" rIns="192911" bIns="96455"/>
          <a:lstStyle/>
          <a:p>
            <a:endParaRPr lang="en-US"/>
          </a:p>
        </p:txBody>
      </p:sp>
      <p:grpSp>
        <p:nvGrpSpPr>
          <p:cNvPr id="3" name="Group 19"/>
          <p:cNvGrpSpPr>
            <a:grpSpLocks/>
          </p:cNvGrpSpPr>
          <p:nvPr/>
        </p:nvGrpSpPr>
        <p:grpSpPr bwMode="auto">
          <a:xfrm>
            <a:off x="2588395" y="6458729"/>
            <a:ext cx="14480002" cy="2680824"/>
            <a:chOff x="690" y="2296"/>
            <a:chExt cx="3860" cy="953"/>
          </a:xfrm>
        </p:grpSpPr>
        <p:sp>
          <p:nvSpPr>
            <p:cNvPr id="27679" name="Line 20"/>
            <p:cNvSpPr>
              <a:spLocks noChangeShapeType="1"/>
            </p:cNvSpPr>
            <p:nvPr/>
          </p:nvSpPr>
          <p:spPr bwMode="auto">
            <a:xfrm flipV="1">
              <a:off x="930" y="2387"/>
              <a:ext cx="0" cy="544"/>
            </a:xfrm>
            <a:prstGeom prst="line">
              <a:avLst/>
            </a:prstGeom>
            <a:noFill/>
            <a:ln w="9525">
              <a:solidFill>
                <a:schemeClr val="tx1"/>
              </a:solidFill>
              <a:round/>
              <a:headEnd/>
              <a:tailEnd type="triangle" w="med" len="med"/>
            </a:ln>
          </p:spPr>
          <p:txBody>
            <a:bodyPr/>
            <a:lstStyle/>
            <a:p>
              <a:endParaRPr lang="en-US"/>
            </a:p>
          </p:txBody>
        </p:sp>
        <p:sp>
          <p:nvSpPr>
            <p:cNvPr id="27680" name="Line 21"/>
            <p:cNvSpPr>
              <a:spLocks noChangeShapeType="1"/>
            </p:cNvSpPr>
            <p:nvPr/>
          </p:nvSpPr>
          <p:spPr bwMode="auto">
            <a:xfrm>
              <a:off x="930" y="2931"/>
              <a:ext cx="1224" cy="0"/>
            </a:xfrm>
            <a:prstGeom prst="line">
              <a:avLst/>
            </a:prstGeom>
            <a:noFill/>
            <a:ln w="9525">
              <a:solidFill>
                <a:schemeClr val="tx1"/>
              </a:solidFill>
              <a:round/>
              <a:headEnd/>
              <a:tailEnd type="triangle" w="med" len="med"/>
            </a:ln>
          </p:spPr>
          <p:txBody>
            <a:bodyPr/>
            <a:lstStyle/>
            <a:p>
              <a:endParaRPr lang="en-US"/>
            </a:p>
          </p:txBody>
        </p:sp>
        <p:graphicFrame>
          <p:nvGraphicFramePr>
            <p:cNvPr id="27656" name="Object 22"/>
            <p:cNvGraphicFramePr>
              <a:graphicFrameLocks noChangeAspect="1"/>
            </p:cNvGraphicFramePr>
            <p:nvPr/>
          </p:nvGraphicFramePr>
          <p:xfrm>
            <a:off x="839" y="2937"/>
            <a:ext cx="253" cy="312"/>
          </p:xfrm>
          <a:graphic>
            <a:graphicData uri="http://schemas.openxmlformats.org/presentationml/2006/ole">
              <mc:AlternateContent xmlns:mc="http://schemas.openxmlformats.org/markup-compatibility/2006">
                <mc:Choice xmlns:v="urn:schemas-microsoft-com:vml" Requires="v">
                  <p:oleObj spid="_x0000_s247924" name="Equation" r:id="rId12" imgW="152280" imgH="190440" progId="Equation.3">
                    <p:embed/>
                  </p:oleObj>
                </mc:Choice>
                <mc:Fallback>
                  <p:oleObj name="Equation" r:id="rId12" imgW="152280" imgH="19044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9" y="2937"/>
                          <a:ext cx="253"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81" name="Text Box 23"/>
            <p:cNvSpPr txBox="1">
              <a:spLocks noChangeArrowheads="1"/>
            </p:cNvSpPr>
            <p:nvPr/>
          </p:nvSpPr>
          <p:spPr bwMode="auto">
            <a:xfrm>
              <a:off x="1338" y="2296"/>
              <a:ext cx="1016" cy="241"/>
            </a:xfrm>
            <a:prstGeom prst="rect">
              <a:avLst/>
            </a:prstGeom>
            <a:noFill/>
            <a:ln w="9525">
              <a:solidFill>
                <a:srgbClr val="FF0000"/>
              </a:solidFill>
              <a:miter lim="800000"/>
              <a:headEnd/>
              <a:tailEnd/>
            </a:ln>
          </p:spPr>
          <p:txBody>
            <a:bodyPr wrap="none">
              <a:spAutoFit/>
            </a:bodyPr>
            <a:lstStyle/>
            <a:p>
              <a:r>
                <a:rPr lang="en-US" sz="3800" dirty="0">
                  <a:solidFill>
                    <a:srgbClr val="FF0000"/>
                  </a:solidFill>
                </a:rPr>
                <a:t>Survivor function</a:t>
              </a:r>
            </a:p>
          </p:txBody>
        </p:sp>
        <p:sp>
          <p:nvSpPr>
            <p:cNvPr id="27682" name="Text Box 24"/>
            <p:cNvSpPr txBox="1">
              <a:spLocks noChangeArrowheads="1"/>
            </p:cNvSpPr>
            <p:nvPr/>
          </p:nvSpPr>
          <p:spPr bwMode="auto">
            <a:xfrm>
              <a:off x="690" y="2400"/>
              <a:ext cx="121" cy="241"/>
            </a:xfrm>
            <a:prstGeom prst="rect">
              <a:avLst/>
            </a:prstGeom>
            <a:noFill/>
            <a:ln w="9525">
              <a:noFill/>
              <a:miter lim="800000"/>
              <a:headEnd/>
              <a:tailEnd/>
            </a:ln>
          </p:spPr>
          <p:txBody>
            <a:bodyPr wrap="none">
              <a:spAutoFit/>
            </a:bodyPr>
            <a:lstStyle/>
            <a:p>
              <a:r>
                <a:rPr lang="fr-CH" sz="3800" dirty="0"/>
                <a:t>1</a:t>
              </a:r>
              <a:endParaRPr lang="fr-FR" sz="3800" dirty="0"/>
            </a:p>
          </p:txBody>
        </p:sp>
        <p:graphicFrame>
          <p:nvGraphicFramePr>
            <p:cNvPr id="27657" name="Object 25"/>
            <p:cNvGraphicFramePr>
              <a:graphicFrameLocks noChangeAspect="1"/>
            </p:cNvGraphicFramePr>
            <p:nvPr/>
          </p:nvGraphicFramePr>
          <p:xfrm>
            <a:off x="1511" y="2446"/>
            <a:ext cx="496" cy="470"/>
          </p:xfrm>
          <a:graphic>
            <a:graphicData uri="http://schemas.openxmlformats.org/presentationml/2006/ole">
              <mc:AlternateContent xmlns:mc="http://schemas.openxmlformats.org/markup-compatibility/2006">
                <mc:Choice xmlns:v="urn:schemas-microsoft-com:vml" Requires="v">
                  <p:oleObj spid="_x0000_s247925" name="Equation" r:id="rId14" imgW="393480" imgH="279360" progId="Equation.DSMT4">
                    <p:embed/>
                  </p:oleObj>
                </mc:Choice>
                <mc:Fallback>
                  <p:oleObj name="Equation" r:id="rId14" imgW="393480" imgH="279360" progId="Equation.DSMT4">
                    <p:embed/>
                    <p:pic>
                      <p:nvPicPr>
                        <p:cNvPr id="0"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11" y="2446"/>
                          <a:ext cx="496" cy="4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8" name="Object 26"/>
            <p:cNvGraphicFramePr>
              <a:graphicFrameLocks noChangeAspect="1"/>
            </p:cNvGraphicFramePr>
            <p:nvPr/>
          </p:nvGraphicFramePr>
          <p:xfrm>
            <a:off x="3064" y="2312"/>
            <a:ext cx="1486" cy="590"/>
          </p:xfrm>
          <a:graphic>
            <a:graphicData uri="http://schemas.openxmlformats.org/presentationml/2006/ole">
              <mc:AlternateContent xmlns:mc="http://schemas.openxmlformats.org/markup-compatibility/2006">
                <mc:Choice xmlns:v="urn:schemas-microsoft-com:vml" Requires="v">
                  <p:oleObj spid="_x0000_s247926" name="Equation" r:id="rId16" imgW="1346040" imgH="469800" progId="Equation.3">
                    <p:embed/>
                  </p:oleObj>
                </mc:Choice>
                <mc:Fallback>
                  <p:oleObj name="Equation" r:id="rId16" imgW="1346040" imgH="469800" progId="Equation.3">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64" y="2312"/>
                          <a:ext cx="1486" cy="59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83" name="Freeform 27"/>
            <p:cNvSpPr>
              <a:spLocks/>
            </p:cNvSpPr>
            <p:nvPr/>
          </p:nvSpPr>
          <p:spPr bwMode="auto">
            <a:xfrm>
              <a:off x="930" y="2523"/>
              <a:ext cx="997" cy="408"/>
            </a:xfrm>
            <a:custGeom>
              <a:avLst/>
              <a:gdLst>
                <a:gd name="T0" fmla="*/ 0 w 997"/>
                <a:gd name="T1" fmla="*/ 0 h 408"/>
                <a:gd name="T2" fmla="*/ 226 w 997"/>
                <a:gd name="T3" fmla="*/ 45 h 408"/>
                <a:gd name="T4" fmla="*/ 453 w 997"/>
                <a:gd name="T5" fmla="*/ 272 h 408"/>
                <a:gd name="T6" fmla="*/ 997 w 997"/>
                <a:gd name="T7" fmla="*/ 408 h 408"/>
                <a:gd name="T8" fmla="*/ 0 60000 65536"/>
                <a:gd name="T9" fmla="*/ 0 60000 65536"/>
                <a:gd name="T10" fmla="*/ 0 60000 65536"/>
                <a:gd name="T11" fmla="*/ 0 60000 65536"/>
                <a:gd name="T12" fmla="*/ 0 w 997"/>
                <a:gd name="T13" fmla="*/ 0 h 408"/>
                <a:gd name="T14" fmla="*/ 997 w 997"/>
                <a:gd name="T15" fmla="*/ 408 h 408"/>
              </a:gdLst>
              <a:ahLst/>
              <a:cxnLst>
                <a:cxn ang="T8">
                  <a:pos x="T0" y="T1"/>
                </a:cxn>
                <a:cxn ang="T9">
                  <a:pos x="T2" y="T3"/>
                </a:cxn>
                <a:cxn ang="T10">
                  <a:pos x="T4" y="T5"/>
                </a:cxn>
                <a:cxn ang="T11">
                  <a:pos x="T6" y="T7"/>
                </a:cxn>
              </a:cxnLst>
              <a:rect l="T12" t="T13" r="T14" b="T15"/>
              <a:pathLst>
                <a:path w="997" h="408">
                  <a:moveTo>
                    <a:pt x="0" y="0"/>
                  </a:moveTo>
                  <a:cubicBezTo>
                    <a:pt x="75" y="0"/>
                    <a:pt x="151" y="0"/>
                    <a:pt x="226" y="45"/>
                  </a:cubicBezTo>
                  <a:cubicBezTo>
                    <a:pt x="301" y="90"/>
                    <a:pt x="325" y="212"/>
                    <a:pt x="453" y="272"/>
                  </a:cubicBezTo>
                  <a:cubicBezTo>
                    <a:pt x="581" y="332"/>
                    <a:pt x="789" y="370"/>
                    <a:pt x="997" y="408"/>
                  </a:cubicBezTo>
                </a:path>
              </a:pathLst>
            </a:custGeom>
            <a:noFill/>
            <a:ln w="9525">
              <a:solidFill>
                <a:srgbClr val="FF0000"/>
              </a:solidFill>
              <a:round/>
              <a:headEnd/>
              <a:tailEnd/>
            </a:ln>
          </p:spPr>
          <p:txBody>
            <a:bodyPr/>
            <a:lstStyle/>
            <a:p>
              <a:endParaRPr lang="en-US"/>
            </a:p>
          </p:txBody>
        </p:sp>
      </p:grpSp>
      <p:grpSp>
        <p:nvGrpSpPr>
          <p:cNvPr id="4" name="Group 28"/>
          <p:cNvGrpSpPr>
            <a:grpSpLocks/>
          </p:cNvGrpSpPr>
          <p:nvPr/>
        </p:nvGrpSpPr>
        <p:grpSpPr bwMode="auto">
          <a:xfrm>
            <a:off x="3211110" y="9201441"/>
            <a:ext cx="15121485" cy="2872108"/>
            <a:chOff x="856" y="3271"/>
            <a:chExt cx="4031" cy="1021"/>
          </a:xfrm>
        </p:grpSpPr>
        <p:sp>
          <p:nvSpPr>
            <p:cNvPr id="27674" name="Text Box 29"/>
            <p:cNvSpPr txBox="1">
              <a:spLocks noChangeArrowheads="1"/>
            </p:cNvSpPr>
            <p:nvPr/>
          </p:nvSpPr>
          <p:spPr bwMode="auto">
            <a:xfrm>
              <a:off x="1202" y="3340"/>
              <a:ext cx="1206" cy="263"/>
            </a:xfrm>
            <a:prstGeom prst="rect">
              <a:avLst/>
            </a:prstGeom>
            <a:noFill/>
            <a:ln w="9525">
              <a:noFill/>
              <a:miter lim="800000"/>
              <a:headEnd/>
              <a:tailEnd/>
            </a:ln>
          </p:spPr>
          <p:txBody>
            <a:bodyPr wrap="none">
              <a:spAutoFit/>
            </a:bodyPr>
            <a:lstStyle/>
            <a:p>
              <a:r>
                <a:rPr lang="en-US" sz="3800" dirty="0">
                  <a:solidFill>
                    <a:srgbClr val="0076FF"/>
                  </a:solidFill>
                </a:rPr>
                <a:t>Interval </a:t>
              </a:r>
              <a:r>
                <a:rPr lang="en-US" sz="4200" dirty="0">
                  <a:solidFill>
                    <a:srgbClr val="0076FF"/>
                  </a:solidFill>
                </a:rPr>
                <a:t>distribution</a:t>
              </a:r>
              <a:endParaRPr lang="en-US" sz="3800" dirty="0">
                <a:solidFill>
                  <a:srgbClr val="0076FF"/>
                </a:solidFill>
              </a:endParaRPr>
            </a:p>
          </p:txBody>
        </p:sp>
        <p:sp>
          <p:nvSpPr>
            <p:cNvPr id="27675" name="Line 30"/>
            <p:cNvSpPr>
              <a:spLocks noChangeShapeType="1"/>
            </p:cNvSpPr>
            <p:nvPr/>
          </p:nvSpPr>
          <p:spPr bwMode="auto">
            <a:xfrm flipV="1">
              <a:off x="947" y="3430"/>
              <a:ext cx="0" cy="544"/>
            </a:xfrm>
            <a:prstGeom prst="line">
              <a:avLst/>
            </a:prstGeom>
            <a:noFill/>
            <a:ln w="9525">
              <a:solidFill>
                <a:schemeClr val="tx1"/>
              </a:solidFill>
              <a:round/>
              <a:headEnd/>
              <a:tailEnd type="triangle" w="med" len="med"/>
            </a:ln>
          </p:spPr>
          <p:txBody>
            <a:bodyPr/>
            <a:lstStyle/>
            <a:p>
              <a:endParaRPr lang="en-US"/>
            </a:p>
          </p:txBody>
        </p:sp>
        <p:sp>
          <p:nvSpPr>
            <p:cNvPr id="27676" name="Line 31"/>
            <p:cNvSpPr>
              <a:spLocks noChangeShapeType="1"/>
            </p:cNvSpPr>
            <p:nvPr/>
          </p:nvSpPr>
          <p:spPr bwMode="auto">
            <a:xfrm>
              <a:off x="947" y="3974"/>
              <a:ext cx="1224" cy="0"/>
            </a:xfrm>
            <a:prstGeom prst="line">
              <a:avLst/>
            </a:prstGeom>
            <a:noFill/>
            <a:ln w="9525">
              <a:solidFill>
                <a:schemeClr val="tx1"/>
              </a:solidFill>
              <a:round/>
              <a:headEnd/>
              <a:tailEnd type="triangle" w="med" len="med"/>
            </a:ln>
          </p:spPr>
          <p:txBody>
            <a:bodyPr/>
            <a:lstStyle/>
            <a:p>
              <a:endParaRPr lang="en-US"/>
            </a:p>
          </p:txBody>
        </p:sp>
        <p:sp>
          <p:nvSpPr>
            <p:cNvPr id="27677" name="Line 32"/>
            <p:cNvSpPr>
              <a:spLocks noChangeShapeType="1"/>
            </p:cNvSpPr>
            <p:nvPr/>
          </p:nvSpPr>
          <p:spPr bwMode="auto">
            <a:xfrm>
              <a:off x="1173" y="3294"/>
              <a:ext cx="0" cy="771"/>
            </a:xfrm>
            <a:prstGeom prst="line">
              <a:avLst/>
            </a:prstGeom>
            <a:noFill/>
            <a:ln w="9525">
              <a:solidFill>
                <a:schemeClr val="tx1"/>
              </a:solidFill>
              <a:prstDash val="dash"/>
              <a:round/>
              <a:headEnd/>
              <a:tailEnd/>
            </a:ln>
          </p:spPr>
          <p:txBody>
            <a:bodyPr/>
            <a:lstStyle/>
            <a:p>
              <a:endParaRPr lang="en-US"/>
            </a:p>
          </p:txBody>
        </p:sp>
        <p:graphicFrame>
          <p:nvGraphicFramePr>
            <p:cNvPr id="27653" name="Object 33"/>
            <p:cNvGraphicFramePr>
              <a:graphicFrameLocks noChangeAspect="1"/>
            </p:cNvGraphicFramePr>
            <p:nvPr/>
          </p:nvGraphicFramePr>
          <p:xfrm>
            <a:off x="856" y="3980"/>
            <a:ext cx="253" cy="312"/>
          </p:xfrm>
          <a:graphic>
            <a:graphicData uri="http://schemas.openxmlformats.org/presentationml/2006/ole">
              <mc:AlternateContent xmlns:mc="http://schemas.openxmlformats.org/markup-compatibility/2006">
                <mc:Choice xmlns:v="urn:schemas-microsoft-com:vml" Requires="v">
                  <p:oleObj spid="_x0000_s247927" name="Equation" r:id="rId18" imgW="152280" imgH="190440" progId="Equation.3">
                    <p:embed/>
                  </p:oleObj>
                </mc:Choice>
                <mc:Fallback>
                  <p:oleObj name="Equation" r:id="rId18" imgW="152280" imgH="190440" progId="Equation.3">
                    <p:embed/>
                    <p:pic>
                      <p:nvPicPr>
                        <p:cNvPr id="0" name="Object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6" y="3980"/>
                          <a:ext cx="253"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4" name="Object 34"/>
            <p:cNvGraphicFramePr>
              <a:graphicFrameLocks noChangeAspect="1"/>
            </p:cNvGraphicFramePr>
            <p:nvPr/>
          </p:nvGraphicFramePr>
          <p:xfrm>
            <a:off x="1520" y="3489"/>
            <a:ext cx="512" cy="469"/>
          </p:xfrm>
          <a:graphic>
            <a:graphicData uri="http://schemas.openxmlformats.org/presentationml/2006/ole">
              <mc:AlternateContent xmlns:mc="http://schemas.openxmlformats.org/markup-compatibility/2006">
                <mc:Choice xmlns:v="urn:schemas-microsoft-com:vml" Requires="v">
                  <p:oleObj spid="_x0000_s247928" name="Equation" r:id="rId19" imgW="406080" imgH="279360" progId="Equation.DSMT4">
                    <p:embed/>
                  </p:oleObj>
                </mc:Choice>
                <mc:Fallback>
                  <p:oleObj name="Equation" r:id="rId19" imgW="406080" imgH="279360" progId="Equation.DSMT4">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20" y="3489"/>
                          <a:ext cx="512" cy="4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78" name="Freeform 35"/>
            <p:cNvSpPr>
              <a:spLocks/>
            </p:cNvSpPr>
            <p:nvPr/>
          </p:nvSpPr>
          <p:spPr bwMode="auto">
            <a:xfrm>
              <a:off x="930" y="3589"/>
              <a:ext cx="1088" cy="400"/>
            </a:xfrm>
            <a:custGeom>
              <a:avLst/>
              <a:gdLst>
                <a:gd name="T0" fmla="*/ 0 w 1088"/>
                <a:gd name="T1" fmla="*/ 385 h 400"/>
                <a:gd name="T2" fmla="*/ 226 w 1088"/>
                <a:gd name="T3" fmla="*/ 340 h 400"/>
                <a:gd name="T4" fmla="*/ 408 w 1088"/>
                <a:gd name="T5" fmla="*/ 23 h 400"/>
                <a:gd name="T6" fmla="*/ 589 w 1088"/>
                <a:gd name="T7" fmla="*/ 204 h 400"/>
                <a:gd name="T8" fmla="*/ 1088 w 1088"/>
                <a:gd name="T9" fmla="*/ 385 h 400"/>
                <a:gd name="T10" fmla="*/ 0 60000 65536"/>
                <a:gd name="T11" fmla="*/ 0 60000 65536"/>
                <a:gd name="T12" fmla="*/ 0 60000 65536"/>
                <a:gd name="T13" fmla="*/ 0 60000 65536"/>
                <a:gd name="T14" fmla="*/ 0 60000 65536"/>
                <a:gd name="T15" fmla="*/ 0 w 1088"/>
                <a:gd name="T16" fmla="*/ 0 h 400"/>
                <a:gd name="T17" fmla="*/ 1088 w 1088"/>
                <a:gd name="T18" fmla="*/ 400 h 400"/>
              </a:gdLst>
              <a:ahLst/>
              <a:cxnLst>
                <a:cxn ang="T10">
                  <a:pos x="T0" y="T1"/>
                </a:cxn>
                <a:cxn ang="T11">
                  <a:pos x="T2" y="T3"/>
                </a:cxn>
                <a:cxn ang="T12">
                  <a:pos x="T4" y="T5"/>
                </a:cxn>
                <a:cxn ang="T13">
                  <a:pos x="T6" y="T7"/>
                </a:cxn>
                <a:cxn ang="T14">
                  <a:pos x="T8" y="T9"/>
                </a:cxn>
              </a:cxnLst>
              <a:rect l="T15" t="T16" r="T17" b="T18"/>
              <a:pathLst>
                <a:path w="1088" h="400">
                  <a:moveTo>
                    <a:pt x="0" y="385"/>
                  </a:moveTo>
                  <a:cubicBezTo>
                    <a:pt x="79" y="392"/>
                    <a:pt x="158" y="400"/>
                    <a:pt x="226" y="340"/>
                  </a:cubicBezTo>
                  <a:cubicBezTo>
                    <a:pt x="294" y="280"/>
                    <a:pt x="348" y="46"/>
                    <a:pt x="408" y="23"/>
                  </a:cubicBezTo>
                  <a:cubicBezTo>
                    <a:pt x="468" y="0"/>
                    <a:pt x="476" y="144"/>
                    <a:pt x="589" y="204"/>
                  </a:cubicBezTo>
                  <a:cubicBezTo>
                    <a:pt x="702" y="264"/>
                    <a:pt x="1005" y="355"/>
                    <a:pt x="1088" y="385"/>
                  </a:cubicBezTo>
                </a:path>
              </a:pathLst>
            </a:custGeom>
            <a:noFill/>
            <a:ln w="9525">
              <a:solidFill>
                <a:srgbClr val="3550FE"/>
              </a:solidFill>
              <a:round/>
              <a:headEnd/>
              <a:tailEnd/>
            </a:ln>
          </p:spPr>
          <p:txBody>
            <a:bodyPr/>
            <a:lstStyle/>
            <a:p>
              <a:endParaRPr lang="en-US"/>
            </a:p>
          </p:txBody>
        </p:sp>
        <p:graphicFrame>
          <p:nvGraphicFramePr>
            <p:cNvPr id="27655" name="Object 36"/>
            <p:cNvGraphicFramePr>
              <a:graphicFrameLocks noChangeAspect="1"/>
            </p:cNvGraphicFramePr>
            <p:nvPr/>
          </p:nvGraphicFramePr>
          <p:xfrm>
            <a:off x="3037" y="3271"/>
            <a:ext cx="1850" cy="909"/>
          </p:xfrm>
          <a:graphic>
            <a:graphicData uri="http://schemas.openxmlformats.org/presentationml/2006/ole">
              <mc:AlternateContent xmlns:mc="http://schemas.openxmlformats.org/markup-compatibility/2006">
                <mc:Choice xmlns:v="urn:schemas-microsoft-com:vml" Requires="v">
                  <p:oleObj spid="_x0000_s247929" name="Equation" r:id="rId21" imgW="1663560" imgH="723600" progId="Equation.3">
                    <p:embed/>
                  </p:oleObj>
                </mc:Choice>
                <mc:Fallback>
                  <p:oleObj name="Equation" r:id="rId21" imgW="1663560" imgH="723600" progId="Equation.3">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37" y="3271"/>
                          <a:ext cx="1850" cy="909"/>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8.5</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Time-dependent Renewal theory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2" name="Straight Connector 4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2133600" y="3886200"/>
            <a:ext cx="1352550" cy="266700"/>
          </a:xfrm>
          <a:custGeom>
            <a:avLst/>
            <a:gdLst>
              <a:gd name="connsiteX0" fmla="*/ 0 w 1352550"/>
              <a:gd name="connsiteY0" fmla="*/ 266700 h 266700"/>
              <a:gd name="connsiteX1" fmla="*/ 381000 w 1352550"/>
              <a:gd name="connsiteY1" fmla="*/ 95250 h 266700"/>
              <a:gd name="connsiteX2" fmla="*/ 704850 w 1352550"/>
              <a:gd name="connsiteY2" fmla="*/ 190500 h 266700"/>
              <a:gd name="connsiteX3" fmla="*/ 1352550 w 1352550"/>
              <a:gd name="connsiteY3" fmla="*/ 0 h 266700"/>
            </a:gdLst>
            <a:ahLst/>
            <a:cxnLst>
              <a:cxn ang="0">
                <a:pos x="connsiteX0" y="connsiteY0"/>
              </a:cxn>
              <a:cxn ang="0">
                <a:pos x="connsiteX1" y="connsiteY1"/>
              </a:cxn>
              <a:cxn ang="0">
                <a:pos x="connsiteX2" y="connsiteY2"/>
              </a:cxn>
              <a:cxn ang="0">
                <a:pos x="connsiteX3" y="connsiteY3"/>
              </a:cxn>
            </a:cxnLst>
            <a:rect l="l" t="t" r="r" b="b"/>
            <a:pathLst>
              <a:path w="1352550" h="266700">
                <a:moveTo>
                  <a:pt x="0" y="266700"/>
                </a:moveTo>
                <a:cubicBezTo>
                  <a:pt x="131762" y="187325"/>
                  <a:pt x="263525" y="107950"/>
                  <a:pt x="381000" y="95250"/>
                </a:cubicBezTo>
                <a:cubicBezTo>
                  <a:pt x="498475" y="82550"/>
                  <a:pt x="542925" y="206375"/>
                  <a:pt x="704850" y="190500"/>
                </a:cubicBezTo>
                <a:cubicBezTo>
                  <a:pt x="866775" y="174625"/>
                  <a:pt x="1109662" y="87312"/>
                  <a:pt x="1352550" y="0"/>
                </a:cubicBezTo>
              </a:path>
            </a:pathLst>
          </a:custGeom>
          <a:noFill/>
          <a:ln w="28575">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3524250" y="3994150"/>
            <a:ext cx="3962400" cy="1416050"/>
          </a:xfrm>
          <a:custGeom>
            <a:avLst/>
            <a:gdLst>
              <a:gd name="connsiteX0" fmla="*/ 0 w 3962400"/>
              <a:gd name="connsiteY0" fmla="*/ 1416050 h 1416050"/>
              <a:gd name="connsiteX1" fmla="*/ 609600 w 3962400"/>
              <a:gd name="connsiteY1" fmla="*/ 844550 h 1416050"/>
              <a:gd name="connsiteX2" fmla="*/ 1295400 w 3962400"/>
              <a:gd name="connsiteY2" fmla="*/ 901700 h 1416050"/>
              <a:gd name="connsiteX3" fmla="*/ 1657350 w 3962400"/>
              <a:gd name="connsiteY3" fmla="*/ 330200 h 1416050"/>
              <a:gd name="connsiteX4" fmla="*/ 2438400 w 3962400"/>
              <a:gd name="connsiteY4" fmla="*/ 330200 h 1416050"/>
              <a:gd name="connsiteX5" fmla="*/ 2857500 w 3962400"/>
              <a:gd name="connsiteY5" fmla="*/ 177800 h 1416050"/>
              <a:gd name="connsiteX6" fmla="*/ 3009900 w 3962400"/>
              <a:gd name="connsiteY6" fmla="*/ 158750 h 1416050"/>
              <a:gd name="connsiteX7" fmla="*/ 3448050 w 3962400"/>
              <a:gd name="connsiteY7" fmla="*/ 25400 h 1416050"/>
              <a:gd name="connsiteX8" fmla="*/ 3790950 w 3962400"/>
              <a:gd name="connsiteY8" fmla="*/ 311150 h 1416050"/>
              <a:gd name="connsiteX9" fmla="*/ 3962400 w 3962400"/>
              <a:gd name="connsiteY9" fmla="*/ 387350 h 141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1416050">
                <a:moveTo>
                  <a:pt x="0" y="1416050"/>
                </a:moveTo>
                <a:cubicBezTo>
                  <a:pt x="196850" y="1173162"/>
                  <a:pt x="393700" y="930275"/>
                  <a:pt x="609600" y="844550"/>
                </a:cubicBezTo>
                <a:cubicBezTo>
                  <a:pt x="825500" y="758825"/>
                  <a:pt x="1120775" y="987425"/>
                  <a:pt x="1295400" y="901700"/>
                </a:cubicBezTo>
                <a:cubicBezTo>
                  <a:pt x="1470025" y="815975"/>
                  <a:pt x="1466850" y="425450"/>
                  <a:pt x="1657350" y="330200"/>
                </a:cubicBezTo>
                <a:cubicBezTo>
                  <a:pt x="1847850" y="234950"/>
                  <a:pt x="2238375" y="355600"/>
                  <a:pt x="2438400" y="330200"/>
                </a:cubicBezTo>
                <a:cubicBezTo>
                  <a:pt x="2638425" y="304800"/>
                  <a:pt x="2762250" y="206375"/>
                  <a:pt x="2857500" y="177800"/>
                </a:cubicBezTo>
                <a:cubicBezTo>
                  <a:pt x="2952750" y="149225"/>
                  <a:pt x="2911475" y="184150"/>
                  <a:pt x="3009900" y="158750"/>
                </a:cubicBezTo>
                <a:cubicBezTo>
                  <a:pt x="3108325" y="133350"/>
                  <a:pt x="3317875" y="0"/>
                  <a:pt x="3448050" y="25400"/>
                </a:cubicBezTo>
                <a:cubicBezTo>
                  <a:pt x="3578225" y="50800"/>
                  <a:pt x="3705225" y="250825"/>
                  <a:pt x="3790950" y="311150"/>
                </a:cubicBezTo>
                <a:cubicBezTo>
                  <a:pt x="3876675" y="371475"/>
                  <a:pt x="3919537" y="379412"/>
                  <a:pt x="3962400" y="387350"/>
                </a:cubicBezTo>
              </a:path>
            </a:pathLst>
          </a:custGeom>
          <a:ln w="28575">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0"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37"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noProof="0" dirty="0">
                <a:solidFill>
                  <a:srgbClr val="FF0000"/>
                </a:solidFill>
                <a:latin typeface="Impact" charset="0"/>
                <a:ea typeface="ＭＳ Ｐゴシック" charset="0"/>
                <a:cs typeface="Impact" charset="0"/>
              </a:rPr>
              <a:t>8.5</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000" dirty="0">
                <a:solidFill>
                  <a:srgbClr val="FF0000"/>
                </a:solidFill>
                <a:latin typeface="Impact" charset="0"/>
                <a:ea typeface="ＭＳ Ｐゴシック" charset="0"/>
                <a:cs typeface="Impact" charset="0"/>
              </a:rPr>
              <a:t> Firing probability in discrete time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8" name="Straight Connector 37"/>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9" name="Object 26"/>
          <p:cNvGraphicFramePr>
            <a:graphicFrameLocks noChangeAspect="1"/>
          </p:cNvGraphicFramePr>
          <p:nvPr/>
        </p:nvGraphicFramePr>
        <p:xfrm>
          <a:off x="2571750" y="6784975"/>
          <a:ext cx="7021513" cy="1749425"/>
        </p:xfrm>
        <a:graphic>
          <a:graphicData uri="http://schemas.openxmlformats.org/presentationml/2006/ole">
            <mc:AlternateContent xmlns:mc="http://schemas.openxmlformats.org/markup-compatibility/2006">
              <mc:Choice xmlns:v="urn:schemas-microsoft-com:vml" Requires="v">
                <p:oleObj spid="_x0000_s248914" name="Equation" r:id="rId4" imgW="1777680" imgH="495000" progId="Equation.DSMT4">
                  <p:embed/>
                </p:oleObj>
              </mc:Choice>
              <mc:Fallback>
                <p:oleObj name="Equation" r:id="rId4" imgW="1777680" imgH="495000" progId="Equation.DSMT4">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0" y="6784975"/>
                        <a:ext cx="7021513" cy="17494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Rounded Rectangle 40"/>
          <p:cNvSpPr/>
          <p:nvPr/>
        </p:nvSpPr>
        <p:spPr bwMode="auto">
          <a:xfrm>
            <a:off x="2671570" y="1714500"/>
            <a:ext cx="15888979" cy="232393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42" name="Straight Connector 41"/>
          <p:cNvCxnSpPr/>
          <p:nvPr/>
        </p:nvCxnSpPr>
        <p:spPr bwMode="auto">
          <a:xfrm>
            <a:off x="3011883" y="3183355"/>
            <a:ext cx="1509146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4883603" y="2417770"/>
            <a:ext cx="0" cy="861283"/>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44" name="Straight Connector 43"/>
          <p:cNvCxnSpPr/>
          <p:nvPr/>
        </p:nvCxnSpPr>
        <p:spPr bwMode="auto">
          <a:xfrm>
            <a:off x="9868028" y="2417770"/>
            <a:ext cx="0" cy="861283"/>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45" name="Straight Connector 44"/>
          <p:cNvCxnSpPr/>
          <p:nvPr/>
        </p:nvCxnSpPr>
        <p:spPr bwMode="auto">
          <a:xfrm>
            <a:off x="13504877" y="2417770"/>
            <a:ext cx="0" cy="861283"/>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graphicFrame>
        <p:nvGraphicFramePr>
          <p:cNvPr id="47" name="Object 60"/>
          <p:cNvGraphicFramePr>
            <a:graphicFrameLocks noChangeAspect="1"/>
          </p:cNvGraphicFramePr>
          <p:nvPr/>
        </p:nvGraphicFramePr>
        <p:xfrm>
          <a:off x="4373134" y="3183356"/>
          <a:ext cx="746507" cy="897359"/>
        </p:xfrm>
        <a:graphic>
          <a:graphicData uri="http://schemas.openxmlformats.org/presentationml/2006/ole">
            <mc:AlternateContent xmlns:mc="http://schemas.openxmlformats.org/markup-compatibility/2006">
              <mc:Choice xmlns:v="urn:schemas-microsoft-com:vml" Requires="v">
                <p:oleObj spid="_x0000_s248915" name="Equation" r:id="rId6" imgW="126720" imgH="203040" progId="Equation.DSMT4">
                  <p:embed/>
                </p:oleObj>
              </mc:Choice>
              <mc:Fallback>
                <p:oleObj name="Equation" r:id="rId6" imgW="12672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3134" y="3183356"/>
                        <a:ext cx="746507" cy="897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60"/>
          <p:cNvGraphicFramePr>
            <a:graphicFrameLocks noChangeAspect="1"/>
          </p:cNvGraphicFramePr>
          <p:nvPr/>
        </p:nvGraphicFramePr>
        <p:xfrm>
          <a:off x="9489558" y="3184675"/>
          <a:ext cx="821535" cy="897359"/>
        </p:xfrm>
        <a:graphic>
          <a:graphicData uri="http://schemas.openxmlformats.org/presentationml/2006/ole">
            <mc:AlternateContent xmlns:mc="http://schemas.openxmlformats.org/markup-compatibility/2006">
              <mc:Choice xmlns:v="urn:schemas-microsoft-com:vml" Requires="v">
                <p:oleObj spid="_x0000_s248916" name="Equation" r:id="rId8" imgW="139680" imgH="203040" progId="Equation.DSMT4">
                  <p:embed/>
                </p:oleObj>
              </mc:Choice>
              <mc:Fallback>
                <p:oleObj name="Equation" r:id="rId8" imgW="13968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9558" y="3184675"/>
                        <a:ext cx="821535" cy="897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60"/>
          <p:cNvGraphicFramePr>
            <a:graphicFrameLocks noChangeAspect="1"/>
          </p:cNvGraphicFramePr>
          <p:nvPr/>
        </p:nvGraphicFramePr>
        <p:xfrm>
          <a:off x="13164565" y="3183356"/>
          <a:ext cx="821535" cy="897359"/>
        </p:xfrm>
        <a:graphic>
          <a:graphicData uri="http://schemas.openxmlformats.org/presentationml/2006/ole">
            <mc:AlternateContent xmlns:mc="http://schemas.openxmlformats.org/markup-compatibility/2006">
              <mc:Choice xmlns:v="urn:schemas-microsoft-com:vml" Requires="v">
                <p:oleObj spid="_x0000_s248917" name="Equation" r:id="rId10" imgW="139680" imgH="203040" progId="Equation.DSMT4">
                  <p:embed/>
                </p:oleObj>
              </mc:Choice>
              <mc:Fallback>
                <p:oleObj name="Equation" r:id="rId10" imgW="139680" imgH="20304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64565" y="3183356"/>
                        <a:ext cx="821535" cy="897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60"/>
          <p:cNvGraphicFramePr>
            <a:graphicFrameLocks noChangeAspect="1"/>
          </p:cNvGraphicFramePr>
          <p:nvPr/>
        </p:nvGraphicFramePr>
        <p:xfrm>
          <a:off x="2669811" y="3240935"/>
          <a:ext cx="746507" cy="784838"/>
        </p:xfrm>
        <a:graphic>
          <a:graphicData uri="http://schemas.openxmlformats.org/presentationml/2006/ole">
            <mc:AlternateContent xmlns:mc="http://schemas.openxmlformats.org/markup-compatibility/2006">
              <mc:Choice xmlns:v="urn:schemas-microsoft-com:vml" Requires="v">
                <p:oleObj spid="_x0000_s248918" name="Equation" r:id="rId12" imgW="126720" imgH="177480" progId="Equation.DSMT4">
                  <p:embed/>
                </p:oleObj>
              </mc:Choice>
              <mc:Fallback>
                <p:oleObj name="Equation" r:id="rId12" imgW="126720" imgH="17748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9811" y="3240935"/>
                        <a:ext cx="746507" cy="78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 name="Straight Connector 50"/>
          <p:cNvCxnSpPr/>
          <p:nvPr/>
        </p:nvCxnSpPr>
        <p:spPr bwMode="auto">
          <a:xfrm>
            <a:off x="3011883" y="3055757"/>
            <a:ext cx="0" cy="1275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16944123" y="3055757"/>
            <a:ext cx="0" cy="127598"/>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53" name="Object 60"/>
          <p:cNvGraphicFramePr>
            <a:graphicFrameLocks noChangeAspect="1"/>
          </p:cNvGraphicFramePr>
          <p:nvPr/>
        </p:nvGraphicFramePr>
        <p:xfrm>
          <a:off x="16603810" y="3183356"/>
          <a:ext cx="821533" cy="728577"/>
        </p:xfrm>
        <a:graphic>
          <a:graphicData uri="http://schemas.openxmlformats.org/presentationml/2006/ole">
            <mc:AlternateContent xmlns:mc="http://schemas.openxmlformats.org/markup-compatibility/2006">
              <mc:Choice xmlns:v="urn:schemas-microsoft-com:vml" Requires="v">
                <p:oleObj spid="_x0000_s248919" name="Equation" r:id="rId14" imgW="139680" imgH="164880" progId="Equation.DSMT4">
                  <p:embed/>
                </p:oleObj>
              </mc:Choice>
              <mc:Fallback>
                <p:oleObj name="Equation" r:id="rId14" imgW="139680" imgH="16488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03810" y="3183356"/>
                        <a:ext cx="821533" cy="7285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TextBox 53"/>
          <p:cNvSpPr txBox="1"/>
          <p:nvPr/>
        </p:nvSpPr>
        <p:spPr>
          <a:xfrm>
            <a:off x="355761" y="5943600"/>
            <a:ext cx="9055684" cy="830997"/>
          </a:xfrm>
          <a:prstGeom prst="rect">
            <a:avLst/>
          </a:prstGeom>
          <a:noFill/>
        </p:spPr>
        <p:txBody>
          <a:bodyPr wrap="none" rtlCol="0">
            <a:spAutoFit/>
          </a:bodyPr>
          <a:lstStyle/>
          <a:p>
            <a:r>
              <a:rPr lang="en-US" sz="4800" dirty="0">
                <a:solidFill>
                  <a:srgbClr val="FF0000"/>
                </a:solidFill>
              </a:rPr>
              <a:t>Probability to survive 1 time step</a:t>
            </a:r>
          </a:p>
        </p:txBody>
      </p:sp>
      <p:graphicFrame>
        <p:nvGraphicFramePr>
          <p:cNvPr id="348207" name="Object 47"/>
          <p:cNvGraphicFramePr>
            <a:graphicFrameLocks noChangeAspect="1"/>
          </p:cNvGraphicFramePr>
          <p:nvPr/>
        </p:nvGraphicFramePr>
        <p:xfrm>
          <a:off x="13412935" y="7086713"/>
          <a:ext cx="6381750" cy="744537"/>
        </p:xfrm>
        <a:graphic>
          <a:graphicData uri="http://schemas.openxmlformats.org/presentationml/2006/ole">
            <mc:AlternateContent xmlns:mc="http://schemas.openxmlformats.org/markup-compatibility/2006">
              <mc:Choice xmlns:v="urn:schemas-microsoft-com:vml" Requires="v">
                <p:oleObj spid="_x0000_s248920" name="Equation" r:id="rId16" imgW="2108160" imgH="241200" progId="Equation.DSMT4">
                  <p:embed/>
                </p:oleObj>
              </mc:Choice>
              <mc:Fallback>
                <p:oleObj name="Equation" r:id="rId16" imgW="2108160" imgH="241200" progId="Equation.DSMT4">
                  <p:embed/>
                  <p:pic>
                    <p:nvPicPr>
                      <p:cNvPr id="0" name="Object 4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412935" y="7086713"/>
                        <a:ext cx="6381750" cy="744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TextBox 56"/>
          <p:cNvSpPr txBox="1"/>
          <p:nvPr/>
        </p:nvSpPr>
        <p:spPr>
          <a:xfrm>
            <a:off x="591799" y="9050450"/>
            <a:ext cx="8783174" cy="830997"/>
          </a:xfrm>
          <a:prstGeom prst="rect">
            <a:avLst/>
          </a:prstGeom>
          <a:noFill/>
        </p:spPr>
        <p:txBody>
          <a:bodyPr wrap="none" rtlCol="0">
            <a:spAutoFit/>
          </a:bodyPr>
          <a:lstStyle/>
          <a:p>
            <a:r>
              <a:rPr lang="en-US" sz="4800" dirty="0">
                <a:solidFill>
                  <a:srgbClr val="3550FE"/>
                </a:solidFill>
              </a:rPr>
              <a:t>Probability to fire in  1 time step</a:t>
            </a:r>
          </a:p>
        </p:txBody>
      </p:sp>
      <p:graphicFrame>
        <p:nvGraphicFramePr>
          <p:cNvPr id="5" name="Object 47"/>
          <p:cNvGraphicFramePr>
            <a:graphicFrameLocks noChangeAspect="1"/>
          </p:cNvGraphicFramePr>
          <p:nvPr/>
        </p:nvGraphicFramePr>
        <p:xfrm>
          <a:off x="2671570" y="9881447"/>
          <a:ext cx="1701564" cy="1174531"/>
        </p:xfrm>
        <a:graphic>
          <a:graphicData uri="http://schemas.openxmlformats.org/presentationml/2006/ole">
            <mc:AlternateContent xmlns:mc="http://schemas.openxmlformats.org/markup-compatibility/2006">
              <mc:Choice xmlns:v="urn:schemas-microsoft-com:vml" Requires="v">
                <p:oleObj spid="_x0000_s248921" name="Equation" r:id="rId18" imgW="355320" imgH="241200" progId="Equation.DSMT4">
                  <p:embed/>
                </p:oleObj>
              </mc:Choice>
              <mc:Fallback>
                <p:oleObj name="Equation" r:id="rId18" imgW="355320" imgH="24120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71570" y="9881447"/>
                        <a:ext cx="1701564" cy="1174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8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4231F15-0397-4474-9F46-2411145BFC10}"/>
              </a:ext>
            </a:extLst>
          </p:cNvPr>
          <p:cNvPicPr>
            <a:picLocks noChangeAspect="1"/>
          </p:cNvPicPr>
          <p:nvPr/>
        </p:nvPicPr>
        <p:blipFill>
          <a:blip r:embed="rId2"/>
          <a:stretch>
            <a:fillRect/>
          </a:stretch>
        </p:blipFill>
        <p:spPr>
          <a:xfrm>
            <a:off x="0" y="0"/>
            <a:ext cx="21693011" cy="12152313"/>
          </a:xfrm>
          <a:prstGeom prst="rect">
            <a:avLst/>
          </a:prstGeom>
        </p:spPr>
      </p:pic>
    </p:spTree>
    <p:extLst>
      <p:ext uri="{BB962C8B-B14F-4D97-AF65-F5344CB8AC3E}">
        <p14:creationId xmlns:p14="http://schemas.microsoft.com/office/powerpoint/2010/main" val="380057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419100" y="1434427"/>
            <a:ext cx="15887700" cy="4540805"/>
            <a:chOff x="1182697" y="2213811"/>
            <a:chExt cx="20424766" cy="5787189"/>
          </a:xfrm>
        </p:grpSpPr>
        <p:pic>
          <p:nvPicPr>
            <p:cNvPr id="15" name="Picture 2"/>
            <p:cNvPicPr>
              <a:picLocks noChangeAspect="1" noChangeArrowheads="1"/>
            </p:cNvPicPr>
            <p:nvPr/>
          </p:nvPicPr>
          <p:blipFill>
            <a:blip r:embed="rId4"/>
            <a:srcRect/>
            <a:stretch>
              <a:fillRect/>
            </a:stretch>
          </p:blipFill>
          <p:spPr bwMode="auto">
            <a:xfrm>
              <a:off x="1182697" y="2213811"/>
              <a:ext cx="10362904" cy="5511884"/>
            </a:xfrm>
            <a:prstGeom prst="rect">
              <a:avLst/>
            </a:prstGeom>
            <a:noFill/>
            <a:ln w="9525">
              <a:noFill/>
              <a:miter lim="800000"/>
              <a:headEnd/>
              <a:tailEnd/>
            </a:ln>
          </p:spPr>
        </p:pic>
        <p:pic>
          <p:nvPicPr>
            <p:cNvPr id="16" name="Picture 2"/>
            <p:cNvPicPr>
              <a:picLocks noChangeAspect="1" noChangeArrowheads="1"/>
            </p:cNvPicPr>
            <p:nvPr/>
          </p:nvPicPr>
          <p:blipFill>
            <a:blip r:embed="rId5"/>
            <a:srcRect/>
            <a:stretch>
              <a:fillRect/>
            </a:stretch>
          </p:blipFill>
          <p:spPr bwMode="auto">
            <a:xfrm>
              <a:off x="6557770" y="2213811"/>
              <a:ext cx="15049693" cy="5445710"/>
            </a:xfrm>
            <a:prstGeom prst="rect">
              <a:avLst/>
            </a:prstGeom>
            <a:noFill/>
            <a:ln w="9525">
              <a:noFill/>
              <a:miter lim="800000"/>
              <a:headEnd/>
              <a:tailEnd/>
            </a:ln>
          </p:spPr>
        </p:pic>
        <p:sp>
          <p:nvSpPr>
            <p:cNvPr id="17" name="Rectangle 16"/>
            <p:cNvSpPr/>
            <p:nvPr/>
          </p:nvSpPr>
          <p:spPr>
            <a:xfrm>
              <a:off x="11811000" y="2495550"/>
              <a:ext cx="9796463" cy="55054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951369" y="6783221"/>
              <a:ext cx="6765132" cy="10463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9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8.5</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 Escape noise - experiments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2" name="Straight Connector 9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8674" name="Picture 2"/>
          <p:cNvPicPr>
            <a:picLocks noChangeAspect="1" noChangeArrowheads="1"/>
          </p:cNvPicPr>
          <p:nvPr/>
        </p:nvPicPr>
        <p:blipFill>
          <a:blip r:embed="rId6"/>
          <a:srcRect/>
          <a:stretch>
            <a:fillRect/>
          </a:stretch>
        </p:blipFill>
        <p:spPr bwMode="auto">
          <a:xfrm>
            <a:off x="11606593" y="1434427"/>
            <a:ext cx="6872210" cy="5475419"/>
          </a:xfrm>
          <a:prstGeom prst="rect">
            <a:avLst/>
          </a:prstGeom>
          <a:noFill/>
          <a:ln w="9525">
            <a:noFill/>
            <a:miter lim="800000"/>
            <a:headEnd/>
            <a:tailEnd/>
          </a:ln>
        </p:spPr>
      </p:pic>
      <p:pic>
        <p:nvPicPr>
          <p:cNvPr id="28675" name="Picture 3"/>
          <p:cNvPicPr>
            <a:picLocks noChangeAspect="1" noChangeArrowheads="1"/>
          </p:cNvPicPr>
          <p:nvPr/>
        </p:nvPicPr>
        <p:blipFill>
          <a:blip r:embed="rId7"/>
          <a:srcRect/>
          <a:stretch>
            <a:fillRect/>
          </a:stretch>
        </p:blipFill>
        <p:spPr bwMode="auto">
          <a:xfrm>
            <a:off x="1481885" y="5975232"/>
            <a:ext cx="9360573" cy="5188519"/>
          </a:xfrm>
          <a:prstGeom prst="rect">
            <a:avLst/>
          </a:prstGeom>
          <a:noFill/>
          <a:ln w="9525">
            <a:noFill/>
            <a:miter lim="800000"/>
            <a:headEnd/>
            <a:tailEnd/>
          </a:ln>
        </p:spPr>
      </p:pic>
      <p:grpSp>
        <p:nvGrpSpPr>
          <p:cNvPr id="3" name="Group 73"/>
          <p:cNvGrpSpPr>
            <a:grpSpLocks/>
          </p:cNvGrpSpPr>
          <p:nvPr/>
        </p:nvGrpSpPr>
        <p:grpSpPr bwMode="auto">
          <a:xfrm>
            <a:off x="12619886" y="9097260"/>
            <a:ext cx="7154317" cy="1570744"/>
            <a:chOff x="458" y="3984"/>
            <a:chExt cx="2695" cy="621"/>
          </a:xfrm>
        </p:grpSpPr>
        <p:graphicFrame>
          <p:nvGraphicFramePr>
            <p:cNvPr id="8" name="Object 74"/>
            <p:cNvGraphicFramePr>
              <a:graphicFrameLocks noChangeAspect="1"/>
            </p:cNvGraphicFramePr>
            <p:nvPr/>
          </p:nvGraphicFramePr>
          <p:xfrm>
            <a:off x="1368" y="3984"/>
            <a:ext cx="1785" cy="494"/>
          </p:xfrm>
          <a:graphic>
            <a:graphicData uri="http://schemas.openxmlformats.org/presentationml/2006/ole">
              <mc:AlternateContent xmlns:mc="http://schemas.openxmlformats.org/markup-compatibility/2006">
                <mc:Choice xmlns:v="urn:schemas-microsoft-com:vml" Requires="v">
                  <p:oleObj spid="_x0000_s249878" name="Equation" r:id="rId8" imgW="1409400" imgH="393480" progId="Equation.DSMT4">
                    <p:embed/>
                  </p:oleObj>
                </mc:Choice>
                <mc:Fallback>
                  <p:oleObj name="Equation" r:id="rId8" imgW="1409400" imgH="393480" progId="Equation.DSMT4">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8" y="3984"/>
                          <a:ext cx="1785" cy="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75"/>
            <p:cNvSpPr txBox="1">
              <a:spLocks noChangeArrowheads="1"/>
            </p:cNvSpPr>
            <p:nvPr/>
          </p:nvSpPr>
          <p:spPr bwMode="auto">
            <a:xfrm>
              <a:off x="458" y="4106"/>
              <a:ext cx="910" cy="499"/>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graphicFrame>
        <p:nvGraphicFramePr>
          <p:cNvPr id="348207" name="Object 47"/>
          <p:cNvGraphicFramePr>
            <a:graphicFrameLocks noChangeAspect="1"/>
          </p:cNvGraphicFramePr>
          <p:nvPr/>
        </p:nvGraphicFramePr>
        <p:xfrm>
          <a:off x="12619886" y="7867650"/>
          <a:ext cx="4189413" cy="742950"/>
        </p:xfrm>
        <a:graphic>
          <a:graphicData uri="http://schemas.openxmlformats.org/presentationml/2006/ole">
            <mc:AlternateContent xmlns:mc="http://schemas.openxmlformats.org/markup-compatibility/2006">
              <mc:Choice xmlns:v="urn:schemas-microsoft-com:vml" Requires="v">
                <p:oleObj spid="_x0000_s249879" name="Equation" r:id="rId10" imgW="1384200" imgH="241200" progId="Equation.DSMT4">
                  <p:embed/>
                </p:oleObj>
              </mc:Choice>
              <mc:Fallback>
                <p:oleObj name="Equation" r:id="rId10" imgW="1384200" imgH="241200" progId="Equation.DSMT4">
                  <p:embed/>
                  <p:pic>
                    <p:nvPicPr>
                      <p:cNvPr id="0"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19886" y="7867650"/>
                        <a:ext cx="4189413"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a:xfrm>
            <a:off x="19050000" y="2057400"/>
            <a:ext cx="184731" cy="969496"/>
          </a:xfrm>
          <a:prstGeom prst="rect">
            <a:avLst/>
          </a:prstGeom>
          <a:noFill/>
        </p:spPr>
        <p:txBody>
          <a:bodyPr wrap="none" rtlCol="0">
            <a:spAutoFit/>
          </a:bodyPr>
          <a:lstStyle/>
          <a:p>
            <a:endParaRPr lang="en-US" dirty="0"/>
          </a:p>
        </p:txBody>
      </p:sp>
      <p:sp>
        <p:nvSpPr>
          <p:cNvPr id="21" name="TextBox 20"/>
          <p:cNvSpPr txBox="1"/>
          <p:nvPr/>
        </p:nvSpPr>
        <p:spPr>
          <a:xfrm>
            <a:off x="16942649" y="6362700"/>
            <a:ext cx="4390946" cy="1754326"/>
          </a:xfrm>
          <a:prstGeom prst="rect">
            <a:avLst/>
          </a:prstGeom>
          <a:solidFill>
            <a:schemeClr val="bg1"/>
          </a:solidFill>
        </p:spPr>
        <p:txBody>
          <a:bodyPr wrap="none" rtlCol="0">
            <a:spAutoFit/>
          </a:bodyPr>
          <a:lstStyle/>
          <a:p>
            <a:r>
              <a:rPr lang="en-US" sz="3600" i="1" dirty="0" err="1"/>
              <a:t>Jolivet</a:t>
            </a:r>
            <a:r>
              <a:rPr lang="en-US" sz="3600" i="1" dirty="0"/>
              <a:t> et al. ,</a:t>
            </a:r>
          </a:p>
          <a:p>
            <a:r>
              <a:rPr lang="en-US" sz="3600" i="1" dirty="0"/>
              <a:t>J. </a:t>
            </a:r>
            <a:r>
              <a:rPr lang="en-US" sz="3600" i="1" dirty="0" err="1"/>
              <a:t>Comput</a:t>
            </a:r>
            <a:r>
              <a:rPr lang="en-US" sz="3600" i="1" dirty="0"/>
              <a:t>. </a:t>
            </a:r>
            <a:r>
              <a:rPr lang="en-US" sz="3600" i="1" dirty="0" err="1"/>
              <a:t>Neurosc</a:t>
            </a:r>
            <a:r>
              <a:rPr lang="en-US" sz="3600" i="1" dirty="0"/>
              <a:t>.</a:t>
            </a:r>
          </a:p>
          <a:p>
            <a:r>
              <a:rPr lang="en-US" sz="3600" i="1" dirty="0"/>
              <a:t>2006</a:t>
            </a:r>
          </a:p>
        </p:txBody>
      </p:sp>
      <p:sp>
        <p:nvSpPr>
          <p:cNvPr id="22" name="Rectangle 21"/>
          <p:cNvSpPr/>
          <p:nvPr/>
        </p:nvSpPr>
        <p:spPr>
          <a:xfrm>
            <a:off x="18421653" y="1434427"/>
            <a:ext cx="990297" cy="492827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8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EF6EB92-0E7D-4118-8232-09861031F339}"/>
              </a:ext>
            </a:extLst>
          </p:cNvPr>
          <p:cNvPicPr>
            <a:picLocks noChangeAspect="1"/>
          </p:cNvPicPr>
          <p:nvPr/>
        </p:nvPicPr>
        <p:blipFill>
          <a:blip r:embed="rId2"/>
          <a:stretch>
            <a:fillRect/>
          </a:stretch>
        </p:blipFill>
        <p:spPr>
          <a:xfrm>
            <a:off x="0" y="0"/>
            <a:ext cx="21607463" cy="12040801"/>
          </a:xfrm>
          <a:prstGeom prst="rect">
            <a:avLst/>
          </a:prstGeom>
        </p:spPr>
      </p:pic>
    </p:spTree>
    <p:extLst>
      <p:ext uri="{BB962C8B-B14F-4D97-AF65-F5344CB8AC3E}">
        <p14:creationId xmlns:p14="http://schemas.microsoft.com/office/powerpoint/2010/main" val="3096543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5400" noProof="0" dirty="0">
                <a:solidFill>
                  <a:srgbClr val="FF0000"/>
                </a:solidFill>
                <a:latin typeface="Impact" charset="0"/>
                <a:ea typeface="ＭＳ Ｐゴシック" charset="0"/>
                <a:cs typeface="Impact" charset="0"/>
              </a:rPr>
              <a:t>8.5</a:t>
            </a:r>
            <a:r>
              <a:rPr kumimoji="0" lang="en-US" sz="54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54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5400" dirty="0">
                <a:solidFill>
                  <a:srgbClr val="FF0000"/>
                </a:solidFill>
                <a:latin typeface="Impact" charset="0"/>
                <a:ea typeface="ＭＳ Ｐゴシック" charset="0"/>
                <a:cs typeface="Impact" charset="0"/>
              </a:rPr>
              <a:t> Renewal process, firing probability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1" name="Straight Connector 10"/>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858500" y="1458604"/>
            <a:ext cx="10586552" cy="8217634"/>
          </a:xfrm>
          <a:prstGeom prst="rect">
            <a:avLst/>
          </a:prstGeom>
          <a:noFill/>
        </p:spPr>
        <p:txBody>
          <a:bodyPr wrap="none" rtlCol="0">
            <a:spAutoFit/>
          </a:bodyPr>
          <a:lstStyle/>
          <a:p>
            <a:r>
              <a:rPr lang="en-US" sz="4800" b="1" dirty="0"/>
              <a:t>Escape noise = stochastic intensity</a:t>
            </a:r>
          </a:p>
          <a:p>
            <a:endParaRPr lang="en-US" sz="4800" dirty="0"/>
          </a:p>
          <a:p>
            <a:pPr>
              <a:buFontTx/>
              <a:buChar char="-"/>
            </a:pPr>
            <a:r>
              <a:rPr lang="en-US" sz="4800" dirty="0"/>
              <a:t>Renewal theory</a:t>
            </a:r>
          </a:p>
          <a:p>
            <a:r>
              <a:rPr lang="en-US" sz="4800" dirty="0"/>
              <a:t>         </a:t>
            </a:r>
            <a:r>
              <a:rPr lang="en-US" sz="4400" dirty="0"/>
              <a:t>- hazard function</a:t>
            </a:r>
          </a:p>
          <a:p>
            <a:r>
              <a:rPr lang="en-US" sz="4400" dirty="0"/>
              <a:t>          - survivor function</a:t>
            </a:r>
          </a:p>
          <a:p>
            <a:r>
              <a:rPr lang="en-US" sz="4400" dirty="0"/>
              <a:t>          - interval distribution</a:t>
            </a:r>
            <a:endParaRPr lang="en-US" sz="4800" dirty="0"/>
          </a:p>
          <a:p>
            <a:pPr>
              <a:buFontTx/>
              <a:buChar char="-"/>
            </a:pPr>
            <a:r>
              <a:rPr lang="en-US" sz="4800" dirty="0"/>
              <a:t>time-dependent renewal theory</a:t>
            </a:r>
          </a:p>
          <a:p>
            <a:pPr>
              <a:buFontTx/>
              <a:buChar char="-"/>
            </a:pPr>
            <a:r>
              <a:rPr lang="en-US" sz="4800" dirty="0"/>
              <a:t>discrete-time firing probability</a:t>
            </a:r>
          </a:p>
          <a:p>
            <a:pPr>
              <a:buFontTx/>
              <a:buChar char="-"/>
            </a:pPr>
            <a:r>
              <a:rPr lang="en-US" sz="4800" dirty="0"/>
              <a:t>Link to experiments</a:t>
            </a:r>
          </a:p>
          <a:p>
            <a:endParaRPr lang="en-US" sz="4800" dirty="0"/>
          </a:p>
          <a:p>
            <a:endParaRPr lang="en-US" sz="4800" dirty="0"/>
          </a:p>
        </p:txBody>
      </p:sp>
      <p:sp>
        <p:nvSpPr>
          <p:cNvPr id="13" name="TextBox 12"/>
          <p:cNvSpPr txBox="1"/>
          <p:nvPr/>
        </p:nvSpPr>
        <p:spPr>
          <a:xfrm>
            <a:off x="10858500" y="8515350"/>
            <a:ext cx="10373353" cy="1846659"/>
          </a:xfrm>
          <a:prstGeom prst="rect">
            <a:avLst/>
          </a:prstGeom>
          <a:solidFill>
            <a:srgbClr val="FFFF00"/>
          </a:solidFill>
          <a:ln>
            <a:solidFill>
              <a:srgbClr val="FF0000"/>
            </a:solidFill>
          </a:ln>
        </p:spPr>
        <p:txBody>
          <a:bodyPr wrap="none" rtlCol="0">
            <a:spAutoFit/>
          </a:bodyPr>
          <a:lstStyle/>
          <a:p>
            <a:r>
              <a:rPr lang="en-US" dirty="0">
                <a:solidFill>
                  <a:srgbClr val="FF0000"/>
                </a:solidFill>
                <a:sym typeface="Wingdings" pitchFamily="2" charset="2"/>
              </a:rPr>
              <a:t> </a:t>
            </a:r>
            <a:r>
              <a:rPr lang="en-US" dirty="0">
                <a:solidFill>
                  <a:srgbClr val="FF0000"/>
                </a:solidFill>
              </a:rPr>
              <a:t>basis for modern methods of</a:t>
            </a:r>
          </a:p>
          <a:p>
            <a:r>
              <a:rPr lang="en-US" dirty="0">
                <a:solidFill>
                  <a:srgbClr val="FF0000"/>
                </a:solidFill>
              </a:rPr>
              <a:t>  neuron model fitting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4"/>
          <p:cNvGraphicFramePr>
            <a:graphicFrameLocks noChangeAspect="1"/>
          </p:cNvGraphicFramePr>
          <p:nvPr/>
        </p:nvGraphicFramePr>
        <p:xfrm>
          <a:off x="3147339" y="5437598"/>
          <a:ext cx="814030" cy="751080"/>
        </p:xfrm>
        <a:graphic>
          <a:graphicData uri="http://schemas.openxmlformats.org/presentationml/2006/ole">
            <mc:AlternateContent xmlns:mc="http://schemas.openxmlformats.org/markup-compatibility/2006">
              <mc:Choice xmlns:v="urn:schemas-microsoft-com:vml" Requires="v">
                <p:oleObj spid="_x0000_s250992" name="Equation" r:id="rId4" imgW="152280" imgH="190440" progId="Equation.3">
                  <p:embed/>
                </p:oleObj>
              </mc:Choice>
              <mc:Fallback>
                <p:oleObj name="Equation" r:id="rId4" imgW="152280" imgH="1904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39" y="5437598"/>
                        <a:ext cx="814030" cy="751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6" name="Text Box 7"/>
          <p:cNvSpPr txBox="1">
            <a:spLocks noChangeArrowheads="1"/>
          </p:cNvSpPr>
          <p:nvPr/>
        </p:nvSpPr>
        <p:spPr bwMode="auto">
          <a:xfrm>
            <a:off x="9772794" y="3383723"/>
            <a:ext cx="2933556" cy="779569"/>
          </a:xfrm>
          <a:prstGeom prst="rect">
            <a:avLst/>
          </a:prstGeom>
          <a:noFill/>
          <a:ln w="9525">
            <a:solidFill>
              <a:srgbClr val="006600"/>
            </a:solidFill>
            <a:miter lim="800000"/>
            <a:headEnd/>
            <a:tailEnd/>
          </a:ln>
        </p:spPr>
        <p:txBody>
          <a:bodyPr wrap="none" lIns="192911" tIns="96455" rIns="192911" bIns="96455">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sp>
        <p:nvSpPr>
          <p:cNvPr id="28687" name="Line 8"/>
          <p:cNvSpPr>
            <a:spLocks noChangeShapeType="1"/>
          </p:cNvSpPr>
          <p:nvPr/>
        </p:nvSpPr>
        <p:spPr bwMode="auto">
          <a:xfrm>
            <a:off x="2126986" y="5437598"/>
            <a:ext cx="6122115"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28688" name="Line 9"/>
          <p:cNvSpPr>
            <a:spLocks noChangeShapeType="1"/>
          </p:cNvSpPr>
          <p:nvPr/>
        </p:nvSpPr>
        <p:spPr bwMode="auto">
          <a:xfrm flipV="1">
            <a:off x="2126986" y="2872110"/>
            <a:ext cx="0" cy="2565488"/>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aphicFrame>
        <p:nvGraphicFramePr>
          <p:cNvPr id="28675" name="Object 10"/>
          <p:cNvGraphicFramePr>
            <a:graphicFrameLocks noChangeAspect="1"/>
          </p:cNvGraphicFramePr>
          <p:nvPr/>
        </p:nvGraphicFramePr>
        <p:xfrm>
          <a:off x="1106634" y="4391149"/>
          <a:ext cx="615212" cy="663876"/>
        </p:xfrm>
        <a:graphic>
          <a:graphicData uri="http://schemas.openxmlformats.org/presentationml/2006/ole">
            <mc:AlternateContent xmlns:mc="http://schemas.openxmlformats.org/markup-compatibility/2006">
              <mc:Choice xmlns:v="urn:schemas-microsoft-com:vml" Requires="v">
                <p:oleObj spid="_x0000_s250993" name="Equation" r:id="rId6" imgW="139680" imgH="177480" progId="Equation.3">
                  <p:embed/>
                </p:oleObj>
              </mc:Choice>
              <mc:Fallback>
                <p:oleObj name="Equation" r:id="rId6" imgW="139680" imgH="17748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634" y="4391149"/>
                        <a:ext cx="615212" cy="663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9" name="Line 11"/>
          <p:cNvSpPr>
            <a:spLocks noChangeShapeType="1"/>
          </p:cNvSpPr>
          <p:nvPr/>
        </p:nvSpPr>
        <p:spPr bwMode="auto">
          <a:xfrm>
            <a:off x="2126987" y="4672453"/>
            <a:ext cx="5120517" cy="0"/>
          </a:xfrm>
          <a:prstGeom prst="line">
            <a:avLst/>
          </a:prstGeom>
          <a:noFill/>
          <a:ln w="28575">
            <a:solidFill>
              <a:schemeClr val="tx1"/>
            </a:solidFill>
            <a:prstDash val="dash"/>
            <a:round/>
            <a:headEnd/>
            <a:tailEnd/>
          </a:ln>
        </p:spPr>
        <p:txBody>
          <a:bodyPr wrap="none" lIns="192911" tIns="96455" rIns="192911" bIns="96455" anchor="ctr"/>
          <a:lstStyle/>
          <a:p>
            <a:endParaRPr lang="en-US"/>
          </a:p>
        </p:txBody>
      </p:sp>
      <p:sp>
        <p:nvSpPr>
          <p:cNvPr id="28690" name="Line 12"/>
          <p:cNvSpPr>
            <a:spLocks noChangeShapeType="1"/>
          </p:cNvSpPr>
          <p:nvPr/>
        </p:nvSpPr>
        <p:spPr bwMode="auto">
          <a:xfrm flipV="1">
            <a:off x="3488705" y="3142161"/>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sp>
        <p:nvSpPr>
          <p:cNvPr id="28691" name="Line 13"/>
          <p:cNvSpPr>
            <a:spLocks noChangeShapeType="1"/>
          </p:cNvSpPr>
          <p:nvPr/>
        </p:nvSpPr>
        <p:spPr bwMode="auto">
          <a:xfrm>
            <a:off x="5529410" y="3547238"/>
            <a:ext cx="0" cy="675129"/>
          </a:xfrm>
          <a:prstGeom prst="line">
            <a:avLst/>
          </a:prstGeom>
          <a:noFill/>
          <a:ln w="19050">
            <a:solidFill>
              <a:schemeClr val="tx1"/>
            </a:solidFill>
            <a:round/>
            <a:headEnd type="triangle" w="med" len="med"/>
            <a:tailEnd type="triangle" w="med" len="med"/>
          </a:ln>
        </p:spPr>
        <p:txBody>
          <a:bodyPr wrap="none" lIns="192911" tIns="96455" rIns="192911" bIns="96455" anchor="ctr"/>
          <a:lstStyle/>
          <a:p>
            <a:endParaRPr lang="en-US"/>
          </a:p>
        </p:txBody>
      </p:sp>
      <p:graphicFrame>
        <p:nvGraphicFramePr>
          <p:cNvPr id="28676" name="Object 14"/>
          <p:cNvGraphicFramePr>
            <a:graphicFrameLocks noChangeAspect="1"/>
          </p:cNvGraphicFramePr>
          <p:nvPr/>
        </p:nvGraphicFramePr>
        <p:xfrm>
          <a:off x="13354050" y="3173413"/>
          <a:ext cx="4343400" cy="1217612"/>
        </p:xfrm>
        <a:graphic>
          <a:graphicData uri="http://schemas.openxmlformats.org/presentationml/2006/ole">
            <mc:AlternateContent xmlns:mc="http://schemas.openxmlformats.org/markup-compatibility/2006">
              <mc:Choice xmlns:v="urn:schemas-microsoft-com:vml" Requires="v">
                <p:oleObj spid="_x0000_s250994" name="Equation" r:id="rId8" imgW="1434960" imgH="393480" progId="Equation.DSMT4">
                  <p:embed/>
                </p:oleObj>
              </mc:Choice>
              <mc:Fallback>
                <p:oleObj name="Equation" r:id="rId8" imgW="1434960" imgH="393480" progId="Equation.DSMT4">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54050" y="3173413"/>
                        <a:ext cx="4343400" cy="1217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2" name="Text Box 15"/>
          <p:cNvSpPr txBox="1">
            <a:spLocks noChangeArrowheads="1"/>
          </p:cNvSpPr>
          <p:nvPr/>
        </p:nvSpPr>
        <p:spPr bwMode="auto">
          <a:xfrm>
            <a:off x="157555" y="1434427"/>
            <a:ext cx="16336263" cy="979624"/>
          </a:xfrm>
          <a:prstGeom prst="rect">
            <a:avLst/>
          </a:prstGeom>
          <a:noFill/>
          <a:ln w="9525">
            <a:noFill/>
            <a:miter lim="800000"/>
            <a:headEnd/>
            <a:tailEnd/>
          </a:ln>
        </p:spPr>
        <p:txBody>
          <a:bodyPr wrap="none" lIns="192911" tIns="96455" rIns="192911" bIns="96455">
            <a:spAutoFit/>
          </a:bodyPr>
          <a:lstStyle/>
          <a:p>
            <a:r>
              <a:rPr lang="fr-CH" sz="5100" dirty="0"/>
              <a:t> </a:t>
            </a:r>
            <a:r>
              <a:rPr lang="fr-CH" sz="5100" b="1" dirty="0" err="1"/>
              <a:t>neuron</a:t>
            </a:r>
            <a:r>
              <a:rPr lang="fr-CH" sz="5100" b="1" dirty="0"/>
              <a:t> </a:t>
            </a:r>
            <a:r>
              <a:rPr lang="fr-CH" sz="5100" b="1" dirty="0" err="1"/>
              <a:t>with</a:t>
            </a:r>
            <a:r>
              <a:rPr lang="fr-CH" sz="5100" b="1" dirty="0"/>
              <a:t> relative </a:t>
            </a:r>
            <a:r>
              <a:rPr lang="fr-CH" sz="5100" b="1" dirty="0" err="1"/>
              <a:t>refractoriness</a:t>
            </a:r>
            <a:r>
              <a:rPr lang="fr-CH" sz="5100" b="1" dirty="0"/>
              <a:t>, constant input </a:t>
            </a:r>
            <a:endParaRPr lang="fr-FR" sz="5100" dirty="0"/>
          </a:p>
        </p:txBody>
      </p:sp>
      <p:sp>
        <p:nvSpPr>
          <p:cNvPr id="28693" name="Line 18"/>
          <p:cNvSpPr>
            <a:spLocks noChangeShapeType="1"/>
          </p:cNvSpPr>
          <p:nvPr/>
        </p:nvSpPr>
        <p:spPr bwMode="auto">
          <a:xfrm flipV="1">
            <a:off x="3488705" y="6714717"/>
            <a:ext cx="0" cy="1530291"/>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8694" name="Line 19"/>
          <p:cNvSpPr>
            <a:spLocks noChangeShapeType="1"/>
          </p:cNvSpPr>
          <p:nvPr/>
        </p:nvSpPr>
        <p:spPr bwMode="auto">
          <a:xfrm>
            <a:off x="3488705" y="8245008"/>
            <a:ext cx="4591586" cy="0"/>
          </a:xfrm>
          <a:prstGeom prst="line">
            <a:avLst/>
          </a:prstGeom>
          <a:noFill/>
          <a:ln w="9525">
            <a:solidFill>
              <a:schemeClr val="tx1"/>
            </a:solidFill>
            <a:round/>
            <a:headEnd/>
            <a:tailEnd type="triangle" w="med" len="med"/>
          </a:ln>
        </p:spPr>
        <p:txBody>
          <a:bodyPr lIns="192911" tIns="96455" rIns="192911" bIns="96455"/>
          <a:lstStyle/>
          <a:p>
            <a:endParaRPr lang="en-US"/>
          </a:p>
        </p:txBody>
      </p:sp>
      <p:graphicFrame>
        <p:nvGraphicFramePr>
          <p:cNvPr id="28677" name="Object 23"/>
          <p:cNvGraphicFramePr>
            <a:graphicFrameLocks noChangeAspect="1"/>
          </p:cNvGraphicFramePr>
          <p:nvPr/>
        </p:nvGraphicFramePr>
        <p:xfrm>
          <a:off x="4111421" y="5533242"/>
          <a:ext cx="1282943" cy="798902"/>
        </p:xfrm>
        <a:graphic>
          <a:graphicData uri="http://schemas.openxmlformats.org/presentationml/2006/ole">
            <mc:AlternateContent xmlns:mc="http://schemas.openxmlformats.org/markup-compatibility/2006">
              <mc:Choice xmlns:v="urn:schemas-microsoft-com:vml" Requires="v">
                <p:oleObj spid="_x0000_s250995" name="Equation" r:id="rId10" imgW="241200" imgH="203040" progId="Equation.3">
                  <p:embed/>
                </p:oleObj>
              </mc:Choice>
              <mc:Fallback>
                <p:oleObj name="Equation" r:id="rId10" imgW="241200" imgH="203040"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1421" y="5533242"/>
                        <a:ext cx="1282943" cy="798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24"/>
          <p:cNvGraphicFramePr>
            <a:graphicFrameLocks noChangeAspect="1"/>
          </p:cNvGraphicFramePr>
          <p:nvPr/>
        </p:nvGraphicFramePr>
        <p:xfrm>
          <a:off x="3147339" y="8261886"/>
          <a:ext cx="949077" cy="877667"/>
        </p:xfrm>
        <a:graphic>
          <a:graphicData uri="http://schemas.openxmlformats.org/presentationml/2006/ole">
            <mc:AlternateContent xmlns:mc="http://schemas.openxmlformats.org/markup-compatibility/2006">
              <mc:Choice xmlns:v="urn:schemas-microsoft-com:vml" Requires="v">
                <p:oleObj spid="_x0000_s250996" name="Equation" r:id="rId12" imgW="152280" imgH="190440" progId="Equation.3">
                  <p:embed/>
                </p:oleObj>
              </mc:Choice>
              <mc:Fallback>
                <p:oleObj name="Equation" r:id="rId12" imgW="152280" imgH="190440" progId="Equation.3">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39" y="8261886"/>
                        <a:ext cx="949077" cy="877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5" name="Text Box 25"/>
          <p:cNvSpPr txBox="1">
            <a:spLocks noChangeArrowheads="1"/>
          </p:cNvSpPr>
          <p:nvPr/>
        </p:nvSpPr>
        <p:spPr bwMode="auto">
          <a:xfrm>
            <a:off x="5019234" y="6458730"/>
            <a:ext cx="4017186" cy="779569"/>
          </a:xfrm>
          <a:prstGeom prst="rect">
            <a:avLst/>
          </a:prstGeom>
          <a:noFill/>
          <a:ln w="9525">
            <a:noFill/>
            <a:miter lim="800000"/>
            <a:headEnd/>
            <a:tailEnd/>
          </a:ln>
        </p:spPr>
        <p:txBody>
          <a:bodyPr wrap="none" lIns="192911" tIns="96455" rIns="192911" bIns="96455">
            <a:spAutoFit/>
          </a:bodyPr>
          <a:lstStyle/>
          <a:p>
            <a:r>
              <a:rPr lang="en-US" sz="3800" dirty="0">
                <a:solidFill>
                  <a:srgbClr val="FF0000"/>
                </a:solidFill>
              </a:rPr>
              <a:t>Survivor function</a:t>
            </a:r>
          </a:p>
        </p:txBody>
      </p:sp>
      <p:sp>
        <p:nvSpPr>
          <p:cNvPr id="28696" name="Text Box 26"/>
          <p:cNvSpPr txBox="1">
            <a:spLocks noChangeArrowheads="1"/>
          </p:cNvSpPr>
          <p:nvPr/>
        </p:nvSpPr>
        <p:spPr bwMode="auto">
          <a:xfrm>
            <a:off x="2588394" y="6751286"/>
            <a:ext cx="660498" cy="779569"/>
          </a:xfrm>
          <a:prstGeom prst="rect">
            <a:avLst/>
          </a:prstGeom>
          <a:noFill/>
          <a:ln w="9525">
            <a:noFill/>
            <a:miter lim="800000"/>
            <a:headEnd/>
            <a:tailEnd/>
          </a:ln>
        </p:spPr>
        <p:txBody>
          <a:bodyPr wrap="none" lIns="192911" tIns="96455" rIns="192911" bIns="96455">
            <a:spAutoFit/>
          </a:bodyPr>
          <a:lstStyle/>
          <a:p>
            <a:r>
              <a:rPr lang="fr-CH" sz="3800" dirty="0"/>
              <a:t>1</a:t>
            </a:r>
            <a:endParaRPr lang="fr-FR" sz="3800" dirty="0"/>
          </a:p>
        </p:txBody>
      </p:sp>
      <p:graphicFrame>
        <p:nvGraphicFramePr>
          <p:cNvPr id="28679" name="Object 27"/>
          <p:cNvGraphicFramePr>
            <a:graphicFrameLocks noChangeAspect="1"/>
          </p:cNvGraphicFramePr>
          <p:nvPr/>
        </p:nvGraphicFramePr>
        <p:xfrm>
          <a:off x="5698219" y="6970702"/>
          <a:ext cx="1800622" cy="1139280"/>
        </p:xfrm>
        <a:graphic>
          <a:graphicData uri="http://schemas.openxmlformats.org/presentationml/2006/ole">
            <mc:AlternateContent xmlns:mc="http://schemas.openxmlformats.org/markup-compatibility/2006">
              <mc:Choice xmlns:v="urn:schemas-microsoft-com:vml" Requires="v">
                <p:oleObj spid="_x0000_s250997" name="Equation" r:id="rId13" imgW="380880" imgH="241200" progId="Equation.3">
                  <p:embed/>
                </p:oleObj>
              </mc:Choice>
              <mc:Fallback>
                <p:oleObj name="Equation" r:id="rId13" imgW="380880" imgH="241200"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98219" y="6970702"/>
                        <a:ext cx="1800622" cy="1139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0" name="Object 28"/>
          <p:cNvGraphicFramePr>
            <a:graphicFrameLocks noChangeAspect="1"/>
          </p:cNvGraphicFramePr>
          <p:nvPr/>
        </p:nvGraphicFramePr>
        <p:xfrm>
          <a:off x="9529763" y="6751286"/>
          <a:ext cx="3176587" cy="1612900"/>
        </p:xfrm>
        <a:graphic>
          <a:graphicData uri="http://schemas.openxmlformats.org/presentationml/2006/ole">
            <mc:AlternateContent xmlns:mc="http://schemas.openxmlformats.org/markup-compatibility/2006">
              <mc:Choice xmlns:v="urn:schemas-microsoft-com:vml" Requires="v">
                <p:oleObj spid="_x0000_s250998" name="Equation" r:id="rId15" imgW="799920" imgH="457200" progId="Equation.DSMT4">
                  <p:embed/>
                </p:oleObj>
              </mc:Choice>
              <mc:Fallback>
                <p:oleObj name="Equation" r:id="rId15" imgW="799920" imgH="457200" progId="Equation.DSMT4">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29763" y="6751286"/>
                        <a:ext cx="3176587" cy="161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7" name="Text Box 30"/>
          <p:cNvSpPr txBox="1">
            <a:spLocks noChangeArrowheads="1"/>
          </p:cNvSpPr>
          <p:nvPr/>
        </p:nvSpPr>
        <p:spPr bwMode="auto">
          <a:xfrm>
            <a:off x="4509057" y="9395538"/>
            <a:ext cx="4727316" cy="841125"/>
          </a:xfrm>
          <a:prstGeom prst="rect">
            <a:avLst/>
          </a:prstGeom>
          <a:noFill/>
          <a:ln w="9525">
            <a:noFill/>
            <a:miter lim="800000"/>
            <a:headEnd/>
            <a:tailEnd/>
          </a:ln>
        </p:spPr>
        <p:txBody>
          <a:bodyPr wrap="none" lIns="192911" tIns="96455" rIns="192911" bIns="96455">
            <a:spAutoFit/>
          </a:bodyPr>
          <a:lstStyle/>
          <a:p>
            <a:r>
              <a:rPr lang="en-US" sz="3800" dirty="0">
                <a:solidFill>
                  <a:srgbClr val="3550FE"/>
                </a:solidFill>
              </a:rPr>
              <a:t>Interval </a:t>
            </a:r>
            <a:r>
              <a:rPr lang="en-US" sz="4200" dirty="0">
                <a:solidFill>
                  <a:srgbClr val="3550FE"/>
                </a:solidFill>
              </a:rPr>
              <a:t>distribution</a:t>
            </a:r>
            <a:endParaRPr lang="en-US" sz="3800" dirty="0">
              <a:solidFill>
                <a:srgbClr val="3550FE"/>
              </a:solidFill>
            </a:endParaRPr>
          </a:p>
        </p:txBody>
      </p:sp>
      <p:sp>
        <p:nvSpPr>
          <p:cNvPr id="28698" name="Line 31"/>
          <p:cNvSpPr>
            <a:spLocks noChangeShapeType="1"/>
          </p:cNvSpPr>
          <p:nvPr/>
        </p:nvSpPr>
        <p:spPr bwMode="auto">
          <a:xfrm flipV="1">
            <a:off x="3552478" y="9648712"/>
            <a:ext cx="0" cy="1530291"/>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8699" name="Line 32"/>
          <p:cNvSpPr>
            <a:spLocks noChangeShapeType="1"/>
          </p:cNvSpPr>
          <p:nvPr/>
        </p:nvSpPr>
        <p:spPr bwMode="auto">
          <a:xfrm>
            <a:off x="3552478" y="11179003"/>
            <a:ext cx="4591586"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8700" name="Line 33"/>
          <p:cNvSpPr>
            <a:spLocks noChangeShapeType="1"/>
          </p:cNvSpPr>
          <p:nvPr/>
        </p:nvSpPr>
        <p:spPr bwMode="auto">
          <a:xfrm>
            <a:off x="3552479" y="11181817"/>
            <a:ext cx="847793" cy="0"/>
          </a:xfrm>
          <a:prstGeom prst="line">
            <a:avLst/>
          </a:prstGeom>
          <a:noFill/>
          <a:ln w="9525">
            <a:solidFill>
              <a:schemeClr val="accent2"/>
            </a:solidFill>
            <a:round/>
            <a:headEnd/>
            <a:tailEnd/>
          </a:ln>
        </p:spPr>
        <p:txBody>
          <a:bodyPr lIns="192911" tIns="96455" rIns="192911" bIns="96455"/>
          <a:lstStyle/>
          <a:p>
            <a:endParaRPr lang="en-US"/>
          </a:p>
        </p:txBody>
      </p:sp>
      <p:graphicFrame>
        <p:nvGraphicFramePr>
          <p:cNvPr id="28681" name="Object 36"/>
          <p:cNvGraphicFramePr>
            <a:graphicFrameLocks noChangeAspect="1"/>
          </p:cNvGraphicFramePr>
          <p:nvPr/>
        </p:nvGraphicFramePr>
        <p:xfrm>
          <a:off x="3211109" y="11195881"/>
          <a:ext cx="949079" cy="877667"/>
        </p:xfrm>
        <a:graphic>
          <a:graphicData uri="http://schemas.openxmlformats.org/presentationml/2006/ole">
            <mc:AlternateContent xmlns:mc="http://schemas.openxmlformats.org/markup-compatibility/2006">
              <mc:Choice xmlns:v="urn:schemas-microsoft-com:vml" Requires="v">
                <p:oleObj spid="_x0000_s250999" name="Equation" r:id="rId17" imgW="152280" imgH="190440" progId="Equation.3">
                  <p:embed/>
                </p:oleObj>
              </mc:Choice>
              <mc:Fallback>
                <p:oleObj name="Equation" r:id="rId17" imgW="152280" imgH="190440" progId="Equation.3">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1109" y="11195881"/>
                        <a:ext cx="949079" cy="877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2" name="Object 37"/>
          <p:cNvGraphicFramePr>
            <a:graphicFrameLocks noChangeAspect="1"/>
          </p:cNvGraphicFramePr>
          <p:nvPr/>
        </p:nvGraphicFramePr>
        <p:xfrm>
          <a:off x="5792001" y="9961850"/>
          <a:ext cx="1740601" cy="1139278"/>
        </p:xfrm>
        <a:graphic>
          <a:graphicData uri="http://schemas.openxmlformats.org/presentationml/2006/ole">
            <mc:AlternateContent xmlns:mc="http://schemas.openxmlformats.org/markup-compatibility/2006">
              <mc:Choice xmlns:v="urn:schemas-microsoft-com:vml" Requires="v">
                <p:oleObj spid="_x0000_s251000" name="Equation" r:id="rId18" imgW="368280" imgH="241200" progId="Equation.3">
                  <p:embed/>
                </p:oleObj>
              </mc:Choice>
              <mc:Fallback>
                <p:oleObj name="Equation" r:id="rId18" imgW="368280" imgH="241200" progId="Equation.3">
                  <p:embed/>
                  <p:pic>
                    <p:nvPicPr>
                      <p:cNvPr id="0" name="Object 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92001" y="9961850"/>
                        <a:ext cx="1740601" cy="1139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3" name="Object 38"/>
          <p:cNvGraphicFramePr>
            <a:graphicFrameLocks noChangeAspect="1"/>
          </p:cNvGraphicFramePr>
          <p:nvPr/>
        </p:nvGraphicFramePr>
        <p:xfrm>
          <a:off x="9909175" y="10058140"/>
          <a:ext cx="2555875" cy="985838"/>
        </p:xfrm>
        <a:graphic>
          <a:graphicData uri="http://schemas.openxmlformats.org/presentationml/2006/ole">
            <mc:AlternateContent xmlns:mc="http://schemas.openxmlformats.org/markup-compatibility/2006">
              <mc:Choice xmlns:v="urn:schemas-microsoft-com:vml" Requires="v">
                <p:oleObj spid="_x0000_s251001" name="Equation" r:id="rId20" imgW="723600" imgH="279360" progId="Equation.DSMT4">
                  <p:embed/>
                </p:oleObj>
              </mc:Choice>
              <mc:Fallback>
                <p:oleObj name="Equation" r:id="rId20" imgW="723600" imgH="279360" progId="Equation.DSMT4">
                  <p:embed/>
                  <p:pic>
                    <p:nvPicPr>
                      <p:cNvPr id="0" name="Object 3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09175" y="10058140"/>
                        <a:ext cx="2555875" cy="985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4" name="Object 39"/>
          <p:cNvGraphicFramePr>
            <a:graphicFrameLocks noChangeAspect="1"/>
          </p:cNvGraphicFramePr>
          <p:nvPr/>
        </p:nvGraphicFramePr>
        <p:xfrm>
          <a:off x="2753451" y="9648712"/>
          <a:ext cx="735254" cy="587925"/>
        </p:xfrm>
        <a:graphic>
          <a:graphicData uri="http://schemas.openxmlformats.org/presentationml/2006/ole">
            <mc:AlternateContent xmlns:mc="http://schemas.openxmlformats.org/markup-compatibility/2006">
              <mc:Choice xmlns:v="urn:schemas-microsoft-com:vml" Requires="v">
                <p:oleObj spid="_x0000_s251002" name="Equation" r:id="rId22" imgW="177480" imgH="190440" progId="Equation.3">
                  <p:embed/>
                </p:oleObj>
              </mc:Choice>
              <mc:Fallback>
                <p:oleObj name="Equation" r:id="rId22" imgW="177480" imgH="190440" progId="Equation.3">
                  <p:embed/>
                  <p:pic>
                    <p:nvPicPr>
                      <p:cNvPr id="0" name="Object 3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3451" y="9648712"/>
                        <a:ext cx="735254" cy="58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01" name="Line 40"/>
          <p:cNvSpPr>
            <a:spLocks noChangeShapeType="1"/>
          </p:cNvSpPr>
          <p:nvPr/>
        </p:nvSpPr>
        <p:spPr bwMode="auto">
          <a:xfrm>
            <a:off x="2126986" y="4163292"/>
            <a:ext cx="1361719" cy="0"/>
          </a:xfrm>
          <a:prstGeom prst="line">
            <a:avLst/>
          </a:prstGeom>
          <a:noFill/>
          <a:ln w="9525">
            <a:solidFill>
              <a:srgbClr val="FF0000"/>
            </a:solidFill>
            <a:round/>
            <a:headEnd/>
            <a:tailEnd/>
          </a:ln>
        </p:spPr>
        <p:txBody>
          <a:bodyPr lIns="192911" tIns="96455" rIns="192911" bIns="96455"/>
          <a:lstStyle/>
          <a:p>
            <a:endParaRPr lang="en-US"/>
          </a:p>
        </p:txBody>
      </p:sp>
      <p:sp>
        <p:nvSpPr>
          <p:cNvPr id="28702" name="Line 41"/>
          <p:cNvSpPr>
            <a:spLocks noChangeShapeType="1"/>
          </p:cNvSpPr>
          <p:nvPr/>
        </p:nvSpPr>
        <p:spPr bwMode="auto">
          <a:xfrm>
            <a:off x="3488705" y="4163292"/>
            <a:ext cx="0" cy="1274306"/>
          </a:xfrm>
          <a:prstGeom prst="line">
            <a:avLst/>
          </a:prstGeom>
          <a:noFill/>
          <a:ln w="9525">
            <a:solidFill>
              <a:srgbClr val="FF0000"/>
            </a:solidFill>
            <a:round/>
            <a:headEnd/>
            <a:tailEnd/>
          </a:ln>
        </p:spPr>
        <p:txBody>
          <a:bodyPr lIns="192911" tIns="96455" rIns="192911" bIns="96455"/>
          <a:lstStyle/>
          <a:p>
            <a:endParaRPr lang="en-US"/>
          </a:p>
        </p:txBody>
      </p:sp>
      <p:sp>
        <p:nvSpPr>
          <p:cNvPr id="28703" name="Line 42"/>
          <p:cNvSpPr>
            <a:spLocks noChangeShapeType="1"/>
          </p:cNvSpPr>
          <p:nvPr/>
        </p:nvSpPr>
        <p:spPr bwMode="auto">
          <a:xfrm flipV="1">
            <a:off x="3488705" y="4163292"/>
            <a:ext cx="1699338" cy="1274306"/>
          </a:xfrm>
          <a:prstGeom prst="line">
            <a:avLst/>
          </a:prstGeom>
          <a:noFill/>
          <a:ln w="9525">
            <a:solidFill>
              <a:srgbClr val="FF0000"/>
            </a:solidFill>
            <a:round/>
            <a:headEnd/>
            <a:tailEnd/>
          </a:ln>
        </p:spPr>
        <p:txBody>
          <a:bodyPr lIns="192911" tIns="96455" rIns="192911" bIns="96455"/>
          <a:lstStyle/>
          <a:p>
            <a:endParaRPr lang="en-US"/>
          </a:p>
        </p:txBody>
      </p:sp>
      <p:sp>
        <p:nvSpPr>
          <p:cNvPr id="28704" name="Line 43"/>
          <p:cNvSpPr>
            <a:spLocks noChangeShapeType="1"/>
          </p:cNvSpPr>
          <p:nvPr/>
        </p:nvSpPr>
        <p:spPr bwMode="auto">
          <a:xfrm>
            <a:off x="5188043" y="4163292"/>
            <a:ext cx="1361719" cy="0"/>
          </a:xfrm>
          <a:prstGeom prst="line">
            <a:avLst/>
          </a:prstGeom>
          <a:noFill/>
          <a:ln w="9525">
            <a:solidFill>
              <a:srgbClr val="FF0000"/>
            </a:solidFill>
            <a:round/>
            <a:headEnd/>
            <a:tailEnd/>
          </a:ln>
        </p:spPr>
        <p:txBody>
          <a:bodyPr lIns="192911" tIns="96455" rIns="192911" bIns="96455"/>
          <a:lstStyle/>
          <a:p>
            <a:endParaRPr lang="en-US"/>
          </a:p>
        </p:txBody>
      </p:sp>
      <p:sp>
        <p:nvSpPr>
          <p:cNvPr id="35"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5400" noProof="0" dirty="0">
                <a:solidFill>
                  <a:srgbClr val="FF0000"/>
                </a:solidFill>
                <a:latin typeface="Impact" charset="0"/>
                <a:ea typeface="ＭＳ Ｐゴシック" charset="0"/>
                <a:cs typeface="Impact" charset="0"/>
              </a:rPr>
              <a:t>Homework </a:t>
            </a:r>
            <a:r>
              <a:rPr lang="en-US" sz="5400" noProof="0" dirty="0" err="1">
                <a:solidFill>
                  <a:srgbClr val="FF0000"/>
                </a:solidFill>
                <a:latin typeface="Impact" charset="0"/>
                <a:ea typeface="ＭＳ Ｐゴシック" charset="0"/>
                <a:cs typeface="Impact" charset="0"/>
              </a:rPr>
              <a:t>assignement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6" name="Straight Connector 35"/>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8" name="Rectangle 46"/>
          <p:cNvSpPr>
            <a:spLocks noChangeArrowheads="1"/>
          </p:cNvSpPr>
          <p:nvPr/>
        </p:nvSpPr>
        <p:spPr bwMode="auto">
          <a:xfrm>
            <a:off x="0" y="1291726"/>
            <a:ext cx="21559452" cy="10547346"/>
          </a:xfrm>
          <a:prstGeom prst="rect">
            <a:avLst/>
          </a:prstGeom>
          <a:solidFill>
            <a:srgbClr val="FF9900">
              <a:alpha val="27843"/>
            </a:srgbClr>
          </a:solidFill>
          <a:ln w="57150">
            <a:solidFill>
              <a:schemeClr val="tx1"/>
            </a:solidFill>
            <a:prstDash val="dash"/>
            <a:miter lim="800000"/>
            <a:headEnd/>
            <a:tailEnd/>
          </a:ln>
        </p:spPr>
        <p:txBody>
          <a:bodyPr wrap="none" lIns="192911" tIns="96455" rIns="192911" bIns="96455" anchor="ctr"/>
          <a:lstStyle/>
          <a:p>
            <a:pPr algn="ctr"/>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6790AB-26F4-4267-ABBF-5B2817B8A37D}"/>
              </a:ext>
            </a:extLst>
          </p:cNvPr>
          <p:cNvPicPr>
            <a:picLocks noChangeAspect="1"/>
          </p:cNvPicPr>
          <p:nvPr/>
        </p:nvPicPr>
        <p:blipFill>
          <a:blip r:embed="rId2"/>
          <a:stretch>
            <a:fillRect/>
          </a:stretch>
        </p:blipFill>
        <p:spPr>
          <a:xfrm>
            <a:off x="0" y="0"/>
            <a:ext cx="21708107" cy="12152313"/>
          </a:xfrm>
          <a:prstGeom prst="rect">
            <a:avLst/>
          </a:prstGeom>
        </p:spPr>
      </p:pic>
    </p:spTree>
    <p:extLst>
      <p:ext uri="{BB962C8B-B14F-4D97-AF65-F5344CB8AC3E}">
        <p14:creationId xmlns:p14="http://schemas.microsoft.com/office/powerpoint/2010/main" val="4045447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CB16DFD-690E-474E-91B8-DFDE67823DA6}"/>
              </a:ext>
            </a:extLst>
          </p:cNvPr>
          <p:cNvPicPr>
            <a:picLocks noChangeAspect="1"/>
          </p:cNvPicPr>
          <p:nvPr/>
        </p:nvPicPr>
        <p:blipFill>
          <a:blip r:embed="rId2"/>
          <a:stretch>
            <a:fillRect/>
          </a:stretch>
        </p:blipFill>
        <p:spPr>
          <a:xfrm>
            <a:off x="0" y="578"/>
            <a:ext cx="21653278" cy="12151735"/>
          </a:xfrm>
          <a:prstGeom prst="rect">
            <a:avLst/>
          </a:prstGeom>
        </p:spPr>
      </p:pic>
    </p:spTree>
    <p:extLst>
      <p:ext uri="{BB962C8B-B14F-4D97-AF65-F5344CB8AC3E}">
        <p14:creationId xmlns:p14="http://schemas.microsoft.com/office/powerpoint/2010/main" val="189708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900311" y="2430463"/>
            <a:ext cx="6122115" cy="2565488"/>
            <a:chOff x="2688" y="1056"/>
            <a:chExt cx="2640" cy="1296"/>
          </a:xfrm>
        </p:grpSpPr>
        <p:sp>
          <p:nvSpPr>
            <p:cNvPr id="3111"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3112"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3080"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38664"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14"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3083" name="Text Box 9"/>
          <p:cNvSpPr txBox="1">
            <a:spLocks noChangeArrowheads="1"/>
          </p:cNvSpPr>
          <p:nvPr/>
        </p:nvSpPr>
        <p:spPr bwMode="auto">
          <a:xfrm>
            <a:off x="913279" y="1073161"/>
            <a:ext cx="4477247" cy="1949120"/>
          </a:xfrm>
          <a:prstGeom prst="rect">
            <a:avLst/>
          </a:prstGeom>
          <a:noFill/>
          <a:ln w="9525">
            <a:noFill/>
            <a:miter lim="800000"/>
            <a:headEnd/>
            <a:tailEnd/>
          </a:ln>
        </p:spPr>
        <p:txBody>
          <a:bodyPr wrap="none" lIns="192911" tIns="96455" rIns="192911" bIns="96455">
            <a:spAutoFit/>
          </a:bodyPr>
          <a:lstStyle/>
          <a:p>
            <a:r>
              <a:rPr lang="en-US" sz="3800" dirty="0"/>
              <a:t> escape process,</a:t>
            </a:r>
          </a:p>
          <a:p>
            <a:r>
              <a:rPr lang="en-US" sz="3800" dirty="0"/>
              <a:t>stochastic intensity</a:t>
            </a:r>
          </a:p>
          <a:p>
            <a:r>
              <a:rPr lang="en-US" sz="3800" dirty="0"/>
              <a:t>   </a:t>
            </a:r>
          </a:p>
        </p:txBody>
      </p:sp>
      <p:grpSp>
        <p:nvGrpSpPr>
          <p:cNvPr id="4" name="Group 10"/>
          <p:cNvGrpSpPr>
            <a:grpSpLocks/>
          </p:cNvGrpSpPr>
          <p:nvPr/>
        </p:nvGrpSpPr>
        <p:grpSpPr bwMode="auto">
          <a:xfrm>
            <a:off x="14765099" y="2430463"/>
            <a:ext cx="6122115" cy="2565488"/>
            <a:chOff x="2688" y="1056"/>
            <a:chExt cx="2640" cy="1296"/>
          </a:xfrm>
        </p:grpSpPr>
        <p:sp>
          <p:nvSpPr>
            <p:cNvPr id="3107" name="Line 11"/>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3108" name="Line 12"/>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5" name="Group 13"/>
            <p:cNvGrpSpPr>
              <a:grpSpLocks/>
            </p:cNvGrpSpPr>
            <p:nvPr/>
          </p:nvGrpSpPr>
          <p:grpSpPr bwMode="auto">
            <a:xfrm>
              <a:off x="2688" y="1296"/>
              <a:ext cx="2570" cy="336"/>
              <a:chOff x="2688" y="1296"/>
              <a:chExt cx="2570" cy="336"/>
            </a:xfrm>
          </p:grpSpPr>
          <p:graphicFrame>
            <p:nvGraphicFramePr>
              <p:cNvPr id="3079" name="Object 14"/>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38665" name="Equation" r:id="rId6" imgW="139680" imgH="177480" progId="Equation.3">
                      <p:embed/>
                    </p:oleObj>
                  </mc:Choice>
                  <mc:Fallback>
                    <p:oleObj name="Equation" r:id="rId6" imgW="139680" imgH="17748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10" name="Line 15"/>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3085" name="Text Box 23"/>
          <p:cNvSpPr txBox="1">
            <a:spLocks noChangeArrowheads="1"/>
          </p:cNvSpPr>
          <p:nvPr/>
        </p:nvSpPr>
        <p:spPr bwMode="auto">
          <a:xfrm>
            <a:off x="15305286" y="1620309"/>
            <a:ext cx="5424623" cy="1364345"/>
          </a:xfrm>
          <a:prstGeom prst="rect">
            <a:avLst/>
          </a:prstGeom>
          <a:noFill/>
          <a:ln w="9525">
            <a:noFill/>
            <a:miter lim="800000"/>
            <a:headEnd/>
            <a:tailEnd/>
          </a:ln>
        </p:spPr>
        <p:txBody>
          <a:bodyPr wrap="none" lIns="192911" tIns="96455" rIns="192911" bIns="96455">
            <a:spAutoFit/>
          </a:bodyPr>
          <a:lstStyle/>
          <a:p>
            <a:r>
              <a:rPr lang="en-US" sz="3800" dirty="0"/>
              <a:t> stochastic spike arrival</a:t>
            </a:r>
          </a:p>
          <a:p>
            <a:r>
              <a:rPr lang="en-US" sz="3800" dirty="0"/>
              <a:t>     (diffusive noise)</a:t>
            </a:r>
          </a:p>
        </p:txBody>
      </p:sp>
      <p:sp>
        <p:nvSpPr>
          <p:cNvPr id="3086" name="Text Box 24"/>
          <p:cNvSpPr txBox="1">
            <a:spLocks noChangeArrowheads="1"/>
          </p:cNvSpPr>
          <p:nvPr/>
        </p:nvSpPr>
        <p:spPr bwMode="auto">
          <a:xfrm>
            <a:off x="8102798" y="405078"/>
            <a:ext cx="5676293" cy="1241234"/>
          </a:xfrm>
          <a:prstGeom prst="rect">
            <a:avLst/>
          </a:prstGeom>
          <a:noFill/>
          <a:ln w="9525">
            <a:solidFill>
              <a:srgbClr val="FF0000"/>
            </a:solidFill>
            <a:miter lim="800000"/>
            <a:headEnd/>
            <a:tailEnd/>
          </a:ln>
        </p:spPr>
        <p:txBody>
          <a:bodyPr wrap="none" lIns="192911" tIns="96455" rIns="192911" bIns="96455">
            <a:spAutoFit/>
          </a:bodyPr>
          <a:lstStyle/>
          <a:p>
            <a:r>
              <a:rPr lang="en-US" sz="6800" dirty="0">
                <a:solidFill>
                  <a:srgbClr val="FF0000"/>
                </a:solidFill>
              </a:rPr>
              <a:t>Noise models</a:t>
            </a:r>
            <a:endParaRPr lang="en-US" sz="3800" dirty="0"/>
          </a:p>
        </p:txBody>
      </p:sp>
      <p:sp>
        <p:nvSpPr>
          <p:cNvPr id="3089" name="Line 29"/>
          <p:cNvSpPr>
            <a:spLocks noChangeShapeType="1"/>
          </p:cNvSpPr>
          <p:nvPr/>
        </p:nvSpPr>
        <p:spPr bwMode="auto">
          <a:xfrm>
            <a:off x="9442012" y="1755334"/>
            <a:ext cx="0" cy="10396979"/>
          </a:xfrm>
          <a:prstGeom prst="line">
            <a:avLst/>
          </a:prstGeom>
          <a:noFill/>
          <a:ln w="9525" cap="rnd">
            <a:solidFill>
              <a:schemeClr val="tx1"/>
            </a:solidFill>
            <a:prstDash val="sysDot"/>
            <a:round/>
            <a:headEnd/>
            <a:tailEnd/>
          </a:ln>
        </p:spPr>
        <p:txBody>
          <a:bodyPr wrap="none" lIns="192911" tIns="96455" rIns="192911" bIns="96455" anchor="ctr"/>
          <a:lstStyle/>
          <a:p>
            <a:endParaRPr lang="en-US"/>
          </a:p>
        </p:txBody>
      </p:sp>
      <p:sp>
        <p:nvSpPr>
          <p:cNvPr id="3090" name="Freeform 30"/>
          <p:cNvSpPr>
            <a:spLocks/>
          </p:cNvSpPr>
          <p:nvPr/>
        </p:nvSpPr>
        <p:spPr bwMode="auto">
          <a:xfrm>
            <a:off x="900311" y="2970565"/>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3091" name="Freeform 32"/>
          <p:cNvSpPr>
            <a:spLocks/>
          </p:cNvSpPr>
          <p:nvPr/>
        </p:nvSpPr>
        <p:spPr bwMode="auto">
          <a:xfrm>
            <a:off x="14765100" y="2970565"/>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3092" name="Text Box 33"/>
          <p:cNvSpPr txBox="1">
            <a:spLocks noChangeArrowheads="1"/>
          </p:cNvSpPr>
          <p:nvPr/>
        </p:nvSpPr>
        <p:spPr bwMode="auto">
          <a:xfrm>
            <a:off x="3383669" y="3448782"/>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02114" name="Freeform 34"/>
          <p:cNvSpPr>
            <a:spLocks/>
          </p:cNvSpPr>
          <p:nvPr/>
        </p:nvSpPr>
        <p:spPr bwMode="auto">
          <a:xfrm>
            <a:off x="14765100" y="2970565"/>
            <a:ext cx="5942052"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19050">
            <a:solidFill>
              <a:srgbClr val="FF0000"/>
            </a:solidFill>
            <a:prstDash val="dash"/>
            <a:round/>
            <a:headEnd/>
            <a:tailEnd/>
          </a:ln>
        </p:spPr>
        <p:txBody>
          <a:bodyPr wrap="none" lIns="192911" tIns="96455" rIns="192911" bIns="96455" anchor="ctr"/>
          <a:lstStyle/>
          <a:p>
            <a:endParaRPr lang="en-US"/>
          </a:p>
        </p:txBody>
      </p:sp>
      <p:sp>
        <p:nvSpPr>
          <p:cNvPr id="302115" name="Freeform 35"/>
          <p:cNvSpPr>
            <a:spLocks/>
          </p:cNvSpPr>
          <p:nvPr/>
        </p:nvSpPr>
        <p:spPr bwMode="auto">
          <a:xfrm>
            <a:off x="14765100" y="2970565"/>
            <a:ext cx="3601244"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19050">
            <a:solidFill>
              <a:srgbClr val="FF0000"/>
            </a:solidFill>
            <a:prstDash val="dash"/>
            <a:round/>
            <a:headEnd/>
            <a:tailEnd/>
          </a:ln>
        </p:spPr>
        <p:txBody>
          <a:bodyPr wrap="none" lIns="192911" tIns="96455" rIns="192911" bIns="96455" anchor="ctr"/>
          <a:lstStyle/>
          <a:p>
            <a:endParaRPr lang="en-US"/>
          </a:p>
        </p:txBody>
      </p:sp>
      <p:sp>
        <p:nvSpPr>
          <p:cNvPr id="302116" name="Freeform 36"/>
          <p:cNvSpPr>
            <a:spLocks/>
          </p:cNvSpPr>
          <p:nvPr/>
        </p:nvSpPr>
        <p:spPr bwMode="auto">
          <a:xfrm>
            <a:off x="14765100" y="3105591"/>
            <a:ext cx="4321493" cy="1890360"/>
          </a:xfrm>
          <a:custGeom>
            <a:avLst/>
            <a:gdLst>
              <a:gd name="T0" fmla="*/ 0 w 960"/>
              <a:gd name="T1" fmla="*/ 2147483647 h 672"/>
              <a:gd name="T2" fmla="*/ 2147483647 w 960"/>
              <a:gd name="T3" fmla="*/ 2147483647 h 672"/>
              <a:gd name="T4" fmla="*/ 2147483647 w 960"/>
              <a:gd name="T5" fmla="*/ 2147483647 h 672"/>
              <a:gd name="T6" fmla="*/ 2147483647 w 960"/>
              <a:gd name="T7" fmla="*/ 2147483647 h 672"/>
              <a:gd name="T8" fmla="*/ 2147483647 w 960"/>
              <a:gd name="T9" fmla="*/ 2147483647 h 672"/>
              <a:gd name="T10" fmla="*/ 2147483647 w 960"/>
              <a:gd name="T11" fmla="*/ 2147483647 h 672"/>
              <a:gd name="T12" fmla="*/ 2147483647 w 960"/>
              <a:gd name="T13" fmla="*/ 2147483647 h 672"/>
              <a:gd name="T14" fmla="*/ 2147483647 w 960"/>
              <a:gd name="T15" fmla="*/ 2147483647 h 672"/>
              <a:gd name="T16" fmla="*/ 2147483647 w 960"/>
              <a:gd name="T17" fmla="*/ 2147483647 h 672"/>
              <a:gd name="T18" fmla="*/ 2147483647 w 960"/>
              <a:gd name="T19" fmla="*/ 2147483647 h 672"/>
              <a:gd name="T20" fmla="*/ 2147483647 w 960"/>
              <a:gd name="T21" fmla="*/ 0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672"/>
              <a:gd name="T35" fmla="*/ 960 w 960"/>
              <a:gd name="T36" fmla="*/ 672 h 6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672">
                <a:moveTo>
                  <a:pt x="0" y="672"/>
                </a:moveTo>
                <a:cubicBezTo>
                  <a:pt x="36" y="644"/>
                  <a:pt x="72" y="616"/>
                  <a:pt x="96" y="576"/>
                </a:cubicBezTo>
                <a:cubicBezTo>
                  <a:pt x="120" y="536"/>
                  <a:pt x="120" y="456"/>
                  <a:pt x="144" y="432"/>
                </a:cubicBezTo>
                <a:cubicBezTo>
                  <a:pt x="168" y="408"/>
                  <a:pt x="200" y="448"/>
                  <a:pt x="240" y="432"/>
                </a:cubicBezTo>
                <a:cubicBezTo>
                  <a:pt x="280" y="416"/>
                  <a:pt x="352" y="376"/>
                  <a:pt x="384" y="336"/>
                </a:cubicBezTo>
                <a:cubicBezTo>
                  <a:pt x="416" y="296"/>
                  <a:pt x="400" y="208"/>
                  <a:pt x="432" y="192"/>
                </a:cubicBezTo>
                <a:cubicBezTo>
                  <a:pt x="464" y="176"/>
                  <a:pt x="544" y="240"/>
                  <a:pt x="576" y="240"/>
                </a:cubicBezTo>
                <a:cubicBezTo>
                  <a:pt x="608" y="240"/>
                  <a:pt x="600" y="200"/>
                  <a:pt x="624" y="192"/>
                </a:cubicBezTo>
                <a:cubicBezTo>
                  <a:pt x="648" y="184"/>
                  <a:pt x="688" y="208"/>
                  <a:pt x="720" y="192"/>
                </a:cubicBezTo>
                <a:cubicBezTo>
                  <a:pt x="752" y="176"/>
                  <a:pt x="776" y="128"/>
                  <a:pt x="816" y="96"/>
                </a:cubicBezTo>
                <a:cubicBezTo>
                  <a:pt x="856" y="64"/>
                  <a:pt x="936" y="16"/>
                  <a:pt x="960" y="0"/>
                </a:cubicBezTo>
              </a:path>
            </a:pathLst>
          </a:custGeom>
          <a:noFill/>
          <a:ln w="9525">
            <a:solidFill>
              <a:schemeClr val="tx1"/>
            </a:solidFill>
            <a:round/>
            <a:headEnd/>
            <a:tailEnd/>
          </a:ln>
        </p:spPr>
        <p:txBody>
          <a:bodyPr wrap="none" lIns="192911" tIns="96455" rIns="192911" bIns="96455" anchor="ctr"/>
          <a:lstStyle/>
          <a:p>
            <a:endParaRPr lang="en-US"/>
          </a:p>
        </p:txBody>
      </p:sp>
      <p:sp>
        <p:nvSpPr>
          <p:cNvPr id="302117" name="Line 37"/>
          <p:cNvSpPr>
            <a:spLocks noChangeShapeType="1"/>
          </p:cNvSpPr>
          <p:nvPr/>
        </p:nvSpPr>
        <p:spPr bwMode="auto">
          <a:xfrm flipV="1">
            <a:off x="3241119" y="2700514"/>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sp>
        <p:nvSpPr>
          <p:cNvPr id="302142" name="Text Box 62"/>
          <p:cNvSpPr txBox="1">
            <a:spLocks noChangeArrowheads="1"/>
          </p:cNvSpPr>
          <p:nvPr/>
        </p:nvSpPr>
        <p:spPr bwMode="auto">
          <a:xfrm>
            <a:off x="2880995" y="4860925"/>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6" name="Group 70"/>
          <p:cNvGrpSpPr>
            <a:grpSpLocks/>
          </p:cNvGrpSpPr>
          <p:nvPr/>
        </p:nvGrpSpPr>
        <p:grpSpPr bwMode="auto">
          <a:xfrm>
            <a:off x="1980684" y="3105592"/>
            <a:ext cx="1260435" cy="762333"/>
            <a:chOff x="528" y="1104"/>
            <a:chExt cx="336" cy="271"/>
          </a:xfrm>
        </p:grpSpPr>
        <p:sp>
          <p:nvSpPr>
            <p:cNvPr id="3106"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3078"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238666" name="Equation" r:id="rId8" imgW="304560" imgH="203040" progId="Equation.3">
                    <p:embed/>
                  </p:oleObj>
                </mc:Choice>
                <mc:Fallback>
                  <p:oleObj name="Equation" r:id="rId8" imgW="304560" imgH="203040" progId="Equation.3">
                    <p:embed/>
                    <p:pic>
                      <p:nvPicPr>
                        <p:cNvPr id="0" name="Object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73"/>
          <p:cNvGrpSpPr>
            <a:grpSpLocks/>
          </p:cNvGrpSpPr>
          <p:nvPr/>
        </p:nvGrpSpPr>
        <p:grpSpPr bwMode="auto">
          <a:xfrm>
            <a:off x="682737" y="5873619"/>
            <a:ext cx="4707790" cy="1459966"/>
            <a:chOff x="182" y="2088"/>
            <a:chExt cx="1585" cy="519"/>
          </a:xfrm>
        </p:grpSpPr>
        <p:graphicFrame>
          <p:nvGraphicFramePr>
            <p:cNvPr id="3077" name="Object 74"/>
            <p:cNvGraphicFramePr>
              <a:graphicFrameLocks noChangeAspect="1"/>
            </p:cNvGraphicFramePr>
            <p:nvPr/>
          </p:nvGraphicFramePr>
          <p:xfrm>
            <a:off x="336" y="2352"/>
            <a:ext cx="1431" cy="255"/>
          </p:xfrm>
          <a:graphic>
            <a:graphicData uri="http://schemas.openxmlformats.org/presentationml/2006/ole">
              <mc:AlternateContent xmlns:mc="http://schemas.openxmlformats.org/markup-compatibility/2006">
                <mc:Choice xmlns:v="urn:schemas-microsoft-com:vml" Requires="v">
                  <p:oleObj spid="_x0000_s238667" name="Equation" r:id="rId10" imgW="1130040" imgH="203040" progId="Equation.3">
                    <p:embed/>
                  </p:oleObj>
                </mc:Choice>
                <mc:Fallback>
                  <p:oleObj name="Equation" r:id="rId10" imgW="1130040" imgH="203040" progId="Equation.3">
                    <p:embed/>
                    <p:pic>
                      <p:nvPicPr>
                        <p:cNvPr id="0" name="Object 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 y="2352"/>
                          <a:ext cx="1431"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05" name="Text Box 75"/>
            <p:cNvSpPr txBox="1">
              <a:spLocks noChangeArrowheads="1"/>
            </p:cNvSpPr>
            <p:nvPr/>
          </p:nvSpPr>
          <p:spPr bwMode="auto">
            <a:xfrm>
              <a:off x="182" y="2088"/>
              <a:ext cx="932" cy="241"/>
            </a:xfrm>
            <a:prstGeom prst="rect">
              <a:avLst/>
            </a:prstGeom>
            <a:noFill/>
            <a:ln w="9525">
              <a:solidFill>
                <a:srgbClr val="006600"/>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grpSp>
        <p:nvGrpSpPr>
          <p:cNvPr id="8" name="Group 88"/>
          <p:cNvGrpSpPr>
            <a:grpSpLocks/>
          </p:cNvGrpSpPr>
          <p:nvPr/>
        </p:nvGrpSpPr>
        <p:grpSpPr bwMode="auto">
          <a:xfrm>
            <a:off x="14404976" y="5806106"/>
            <a:ext cx="6249659" cy="2211046"/>
            <a:chOff x="3840" y="2064"/>
            <a:chExt cx="1666" cy="786"/>
          </a:xfrm>
        </p:grpSpPr>
        <p:graphicFrame>
          <p:nvGraphicFramePr>
            <p:cNvPr id="3076" name="Object 89"/>
            <p:cNvGraphicFramePr>
              <a:graphicFrameLocks noChangeAspect="1"/>
            </p:cNvGraphicFramePr>
            <p:nvPr/>
          </p:nvGraphicFramePr>
          <p:xfrm>
            <a:off x="3840" y="2304"/>
            <a:ext cx="1666" cy="546"/>
          </p:xfrm>
          <a:graphic>
            <a:graphicData uri="http://schemas.openxmlformats.org/presentationml/2006/ole">
              <mc:AlternateContent xmlns:mc="http://schemas.openxmlformats.org/markup-compatibility/2006">
                <mc:Choice xmlns:v="urn:schemas-microsoft-com:vml" Requires="v">
                  <p:oleObj spid="_x0000_s238668" name="Equation" r:id="rId12" imgW="1498320" imgH="419040" progId="Equation.3">
                    <p:embed/>
                  </p:oleObj>
                </mc:Choice>
                <mc:Fallback>
                  <p:oleObj name="Equation" r:id="rId12" imgW="1498320" imgH="419040" progId="Equation.3">
                    <p:embed/>
                    <p:pic>
                      <p:nvPicPr>
                        <p:cNvPr id="0" name="Object 8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0" y="2304"/>
                          <a:ext cx="166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104" name="Text Box 90"/>
            <p:cNvSpPr txBox="1">
              <a:spLocks noChangeArrowheads="1"/>
            </p:cNvSpPr>
            <p:nvPr/>
          </p:nvSpPr>
          <p:spPr bwMode="auto">
            <a:xfrm>
              <a:off x="3984" y="2064"/>
              <a:ext cx="995" cy="241"/>
            </a:xfrm>
            <a:prstGeom prst="rect">
              <a:avLst/>
            </a:prstGeom>
            <a:noFill/>
            <a:ln w="9525">
              <a:solidFill>
                <a:srgbClr val="006600"/>
              </a:solidFill>
              <a:miter lim="800000"/>
              <a:headEnd/>
              <a:tailEnd/>
            </a:ln>
          </p:spPr>
          <p:txBody>
            <a:bodyPr wrap="none">
              <a:spAutoFit/>
            </a:bodyPr>
            <a:lstStyle/>
            <a:p>
              <a:r>
                <a:rPr lang="en-US" sz="3800" dirty="0">
                  <a:solidFill>
                    <a:srgbClr val="006600"/>
                  </a:solidFill>
                </a:rPr>
                <a:t>noisy integration</a:t>
              </a:r>
            </a:p>
          </p:txBody>
        </p:sp>
      </p:grpSp>
      <p:sp>
        <p:nvSpPr>
          <p:cNvPr id="43" name="TextBox 42"/>
          <p:cNvSpPr txBox="1">
            <a:spLocks noChangeArrowheads="1"/>
          </p:cNvSpPr>
          <p:nvPr/>
        </p:nvSpPr>
        <p:spPr bwMode="auto">
          <a:xfrm>
            <a:off x="8736273" y="8169552"/>
            <a:ext cx="11371763" cy="1949120"/>
          </a:xfrm>
          <a:prstGeom prst="rect">
            <a:avLst/>
          </a:prstGeom>
          <a:noFill/>
          <a:ln w="9525">
            <a:solidFill>
              <a:srgbClr val="000099"/>
            </a:solidFill>
            <a:miter lim="800000"/>
            <a:headEnd/>
            <a:tailEnd/>
          </a:ln>
        </p:spPr>
        <p:txBody>
          <a:bodyPr wrap="none" lIns="192911" tIns="96455" rIns="192911" bIns="96455">
            <a:spAutoFit/>
          </a:bodyPr>
          <a:lstStyle/>
          <a:p>
            <a:r>
              <a:rPr lang="en-US" dirty="0"/>
              <a:t>Relation between the two models:</a:t>
            </a:r>
          </a:p>
          <a:p>
            <a:r>
              <a:rPr lang="en-US" dirty="0"/>
              <a:t>  later </a:t>
            </a:r>
          </a:p>
        </p:txBody>
      </p:sp>
      <p:sp>
        <p:nvSpPr>
          <p:cNvPr id="44" name="TextBox 43"/>
          <p:cNvSpPr txBox="1">
            <a:spLocks noChangeArrowheads="1"/>
          </p:cNvSpPr>
          <p:nvPr/>
        </p:nvSpPr>
        <p:spPr bwMode="auto">
          <a:xfrm>
            <a:off x="1410487" y="8169552"/>
            <a:ext cx="4985400" cy="1949120"/>
          </a:xfrm>
          <a:prstGeom prst="rect">
            <a:avLst/>
          </a:prstGeom>
          <a:solidFill>
            <a:srgbClr val="FFFF00"/>
          </a:solidFill>
          <a:ln w="9525">
            <a:solidFill>
              <a:srgbClr val="000099"/>
            </a:solidFill>
            <a:miter lim="800000"/>
            <a:headEnd/>
            <a:tailEnd/>
          </a:ln>
        </p:spPr>
        <p:txBody>
          <a:bodyPr wrap="none" lIns="192911" tIns="96455" rIns="192911" bIns="96455">
            <a:spAutoFit/>
          </a:bodyPr>
          <a:lstStyle/>
          <a:p>
            <a:r>
              <a:rPr lang="en-US" dirty="0"/>
              <a:t>Now:</a:t>
            </a:r>
          </a:p>
          <a:p>
            <a:r>
              <a:rPr lang="en-US" dirty="0"/>
              <a:t>Escape noise!</a:t>
            </a:r>
          </a:p>
        </p:txBody>
      </p:sp>
      <p:graphicFrame>
        <p:nvGraphicFramePr>
          <p:cNvPr id="1033" name="Object 9"/>
          <p:cNvGraphicFramePr>
            <a:graphicFrameLocks noChangeAspect="1"/>
          </p:cNvGraphicFramePr>
          <p:nvPr/>
        </p:nvGraphicFramePr>
        <p:xfrm>
          <a:off x="760413" y="4970463"/>
          <a:ext cx="398462" cy="717550"/>
        </p:xfrm>
        <a:graphic>
          <a:graphicData uri="http://schemas.openxmlformats.org/presentationml/2006/ole">
            <mc:AlternateContent xmlns:mc="http://schemas.openxmlformats.org/markup-compatibility/2006">
              <mc:Choice xmlns:v="urn:schemas-microsoft-com:vml" Requires="v">
                <p:oleObj spid="_x0000_s238669" name="Equation" r:id="rId14" imgW="101520" imgH="203040" progId="Equation.DSMT4">
                  <p:embed/>
                </p:oleObj>
              </mc:Choice>
              <mc:Fallback>
                <p:oleObj name="Equation" r:id="rId14" imgW="101520" imgH="20304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413" y="4970463"/>
                        <a:ext cx="398462"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 name="Object 10"/>
          <p:cNvGraphicFramePr>
            <a:graphicFrameLocks noChangeAspect="1"/>
          </p:cNvGraphicFramePr>
          <p:nvPr/>
        </p:nvGraphicFramePr>
        <p:xfrm>
          <a:off x="14565869" y="4995951"/>
          <a:ext cx="398462" cy="717550"/>
        </p:xfrm>
        <a:graphic>
          <a:graphicData uri="http://schemas.openxmlformats.org/presentationml/2006/ole">
            <mc:AlternateContent xmlns:mc="http://schemas.openxmlformats.org/markup-compatibility/2006">
              <mc:Choice xmlns:v="urn:schemas-microsoft-com:vml" Requires="v">
                <p:oleObj spid="_x0000_s238670" name="Equation" r:id="rId16" imgW="101520" imgH="203040" progId="Equation.DSMT4">
                  <p:embed/>
                </p:oleObj>
              </mc:Choice>
              <mc:Fallback>
                <p:oleObj name="Equation" r:id="rId16" imgW="101520" imgH="20304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565869" y="4995951"/>
                        <a:ext cx="398462"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2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2114"/>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3021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8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302117"/>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7"/>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499"/>
                                          </p:stCondLst>
                                        </p:cTn>
                                        <p:tgtEl>
                                          <p:spTgt spid="6"/>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499"/>
                                          </p:stCondLst>
                                        </p:cTn>
                                        <p:tgtEl>
                                          <p:spTgt spid="3021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p:bldP spid="302114" grpId="0" animBg="1"/>
      <p:bldP spid="302115" grpId="0" animBg="1"/>
      <p:bldP spid="302116" grpId="0" animBg="1"/>
      <p:bldP spid="302117" grpId="0" animBg="1"/>
      <p:bldP spid="302142" grpId="0" autoUpdateAnimBg="0"/>
      <p:bldP spid="43" grpId="0" animBg="1"/>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EDB6A9C-BA01-4262-A7E1-B390616A6795}"/>
              </a:ext>
            </a:extLst>
          </p:cNvPr>
          <p:cNvPicPr>
            <a:picLocks noChangeAspect="1"/>
          </p:cNvPicPr>
          <p:nvPr/>
        </p:nvPicPr>
        <p:blipFill>
          <a:blip r:embed="rId2"/>
          <a:stretch>
            <a:fillRect/>
          </a:stretch>
        </p:blipFill>
        <p:spPr>
          <a:xfrm>
            <a:off x="0" y="0"/>
            <a:ext cx="22017547" cy="12404035"/>
          </a:xfrm>
          <a:prstGeom prst="rect">
            <a:avLst/>
          </a:prstGeom>
        </p:spPr>
      </p:pic>
    </p:spTree>
    <p:extLst>
      <p:ext uri="{BB962C8B-B14F-4D97-AF65-F5344CB8AC3E}">
        <p14:creationId xmlns:p14="http://schemas.microsoft.com/office/powerpoint/2010/main" val="4194326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5FD62F9-3AAA-42DF-BB40-4519A35C9C38}"/>
              </a:ext>
            </a:extLst>
          </p:cNvPr>
          <p:cNvPicPr>
            <a:picLocks noChangeAspect="1"/>
          </p:cNvPicPr>
          <p:nvPr/>
        </p:nvPicPr>
        <p:blipFill>
          <a:blip r:embed="rId3"/>
          <a:stretch>
            <a:fillRect/>
          </a:stretch>
        </p:blipFill>
        <p:spPr>
          <a:xfrm>
            <a:off x="0" y="-33448"/>
            <a:ext cx="21542745" cy="12039918"/>
          </a:xfrm>
          <a:prstGeom prst="rect">
            <a:avLst/>
          </a:prstGeom>
        </p:spPr>
      </p:pic>
    </p:spTree>
    <p:extLst>
      <p:ext uri="{BB962C8B-B14F-4D97-AF65-F5344CB8AC3E}">
        <p14:creationId xmlns:p14="http://schemas.microsoft.com/office/powerpoint/2010/main" val="1054199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E86E955-53D8-4321-B525-188A659DEBED}"/>
              </a:ext>
            </a:extLst>
          </p:cNvPr>
          <p:cNvPicPr>
            <a:picLocks noChangeAspect="1"/>
          </p:cNvPicPr>
          <p:nvPr/>
        </p:nvPicPr>
        <p:blipFill>
          <a:blip r:embed="rId3"/>
          <a:stretch>
            <a:fillRect/>
          </a:stretch>
        </p:blipFill>
        <p:spPr>
          <a:xfrm>
            <a:off x="0" y="-86491"/>
            <a:ext cx="21641661" cy="12053204"/>
          </a:xfrm>
          <a:prstGeom prst="rect">
            <a:avLst/>
          </a:prstGeom>
        </p:spPr>
      </p:pic>
    </p:spTree>
    <p:extLst>
      <p:ext uri="{BB962C8B-B14F-4D97-AF65-F5344CB8AC3E}">
        <p14:creationId xmlns:p14="http://schemas.microsoft.com/office/powerpoint/2010/main" val="2571165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EDD462-90B6-440B-8B7E-CD8490F443F7}"/>
              </a:ext>
            </a:extLst>
          </p:cNvPr>
          <p:cNvPicPr>
            <a:picLocks noChangeAspect="1"/>
          </p:cNvPicPr>
          <p:nvPr/>
        </p:nvPicPr>
        <p:blipFill>
          <a:blip r:embed="rId2"/>
          <a:stretch>
            <a:fillRect/>
          </a:stretch>
        </p:blipFill>
        <p:spPr>
          <a:xfrm>
            <a:off x="0" y="0"/>
            <a:ext cx="21635943" cy="12152313"/>
          </a:xfrm>
          <a:prstGeom prst="rect">
            <a:avLst/>
          </a:prstGeom>
        </p:spPr>
      </p:pic>
    </p:spTree>
    <p:extLst>
      <p:ext uri="{BB962C8B-B14F-4D97-AF65-F5344CB8AC3E}">
        <p14:creationId xmlns:p14="http://schemas.microsoft.com/office/powerpoint/2010/main" val="702387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D12D13-8CB2-4B94-A4AF-0C05393D24E3}"/>
              </a:ext>
            </a:extLst>
          </p:cNvPr>
          <p:cNvPicPr>
            <a:picLocks noChangeAspect="1"/>
          </p:cNvPicPr>
          <p:nvPr/>
        </p:nvPicPr>
        <p:blipFill>
          <a:blip r:embed="rId2"/>
          <a:stretch>
            <a:fillRect/>
          </a:stretch>
        </p:blipFill>
        <p:spPr>
          <a:xfrm>
            <a:off x="0" y="0"/>
            <a:ext cx="21008969" cy="11748052"/>
          </a:xfrm>
          <a:prstGeom prst="rect">
            <a:avLst/>
          </a:prstGeom>
        </p:spPr>
      </p:pic>
    </p:spTree>
    <p:extLst>
      <p:ext uri="{BB962C8B-B14F-4D97-AF65-F5344CB8AC3E}">
        <p14:creationId xmlns:p14="http://schemas.microsoft.com/office/powerpoint/2010/main" val="183506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ED2013-C7D9-4DE8-A07F-4B5729FF554F}"/>
              </a:ext>
            </a:extLst>
          </p:cNvPr>
          <p:cNvPicPr>
            <a:picLocks noChangeAspect="1"/>
          </p:cNvPicPr>
          <p:nvPr/>
        </p:nvPicPr>
        <p:blipFill>
          <a:blip r:embed="rId2"/>
          <a:stretch>
            <a:fillRect/>
          </a:stretch>
        </p:blipFill>
        <p:spPr>
          <a:xfrm>
            <a:off x="0" y="-1"/>
            <a:ext cx="21506001" cy="12152313"/>
          </a:xfrm>
          <a:prstGeom prst="rect">
            <a:avLst/>
          </a:prstGeom>
        </p:spPr>
      </p:pic>
    </p:spTree>
    <p:extLst>
      <p:ext uri="{BB962C8B-B14F-4D97-AF65-F5344CB8AC3E}">
        <p14:creationId xmlns:p14="http://schemas.microsoft.com/office/powerpoint/2010/main" val="2154280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8 – Noisy input models:</a:t>
            </a:r>
          </a:p>
          <a:p>
            <a:r>
              <a:rPr lang="en-US" sz="5400" dirty="0">
                <a:latin typeface="Arial Narrow" pitchFamily="34" charset="0"/>
                <a:ea typeface="ＭＳ Ｐゴシック" pitchFamily="34" charset="-128"/>
              </a:rPr>
              <a:t>Barrage of spike arrivals</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8229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8</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Variation of membrane </a:t>
            </a:r>
            <a:r>
              <a:rPr lang="fr-CH" sz="5400" b="1" dirty="0" err="1">
                <a:latin typeface="Arial Narrow" pitchFamily="34" charset="0"/>
                <a:cs typeface="ＭＳ Ｐゴシック" charset="0"/>
              </a:rPr>
              <a:t>potential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lang="fr-CH" sz="5400" dirty="0">
                <a:latin typeface="Arial Narrow" pitchFamily="34" charset="0"/>
                <a:cs typeface="ＭＳ Ｐゴシック" charset="0"/>
              </a:rPr>
              <a:t>white noise approximation</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8.2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Autocorrelation</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of Poisson</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8</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Noisy</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integrate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-and-</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fire</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 </a:t>
            </a:r>
            <a:r>
              <a:rPr lang="fr-CH" sz="4400" dirty="0" err="1">
                <a:latin typeface="Arial Narrow" pitchFamily="34" charset="0"/>
              </a:rPr>
              <a:t>superthreshold</a:t>
            </a:r>
            <a:r>
              <a:rPr lang="fr-CH" sz="4400" dirty="0">
                <a:latin typeface="Arial Narrow" pitchFamily="34" charset="0"/>
              </a:rPr>
              <a:t> and </a:t>
            </a:r>
            <a:r>
              <a:rPr lang="fr-CH" sz="4400" dirty="0" err="1">
                <a:latin typeface="Arial Narrow" pitchFamily="34" charset="0"/>
              </a:rPr>
              <a:t>subthreshold</a:t>
            </a:r>
            <a:endParaRPr lang="fr-CH" sz="4400" dirty="0">
              <a:latin typeface="Arial Narrow" pitchFamily="34"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endParaRPr lang="fr-CH" sz="4400" dirty="0" err="1">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8</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 Escape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noise</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4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stochastic</a:t>
            </a:r>
            <a:r>
              <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intensity</a:t>
            </a:r>
            <a:endPar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indent="-568325" eaLnBrk="0" hangingPunct="0">
              <a:buClr>
                <a:srgbClr val="FF0000"/>
              </a:buClr>
              <a:buSzPct val="150000"/>
              <a:defRPr/>
            </a:pPr>
            <a:r>
              <a:rPr lang="fr-CH" sz="5400" b="1" dirty="0">
                <a:latin typeface="Arial Narrow" pitchFamily="34" charset="0"/>
                <a:cs typeface="ＭＳ Ｐゴシック" charset="0"/>
              </a:rPr>
              <a:t>8.5  </a:t>
            </a:r>
            <a:r>
              <a:rPr lang="fr-CH" sz="5400" b="1" dirty="0" err="1">
                <a:latin typeface="Arial Narrow" pitchFamily="34" charset="0"/>
                <a:cs typeface="ＭＳ Ｐゴシック" charset="0"/>
              </a:rPr>
              <a:t>Renewal</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models</a:t>
            </a:r>
            <a:endParaRPr lang="fr-CH" sz="5400" b="1" dirty="0">
              <a:latin typeface="Arial Narrow" pitchFamily="34" charset="0"/>
              <a:cs typeface="ＭＳ Ｐゴシック" charset="0"/>
            </a:endParaRPr>
          </a:p>
          <a:p>
            <a:pPr marL="1079500" indent="-568325" eaLnBrk="0" hangingPunct="0">
              <a:buClr>
                <a:srgbClr val="FF0000"/>
              </a:buClr>
              <a:buSzPct val="150000"/>
              <a:defRPr/>
            </a:pPr>
            <a:r>
              <a:rPr lang="fr-CH" sz="5400" b="1" dirty="0">
                <a:latin typeface="Arial Narrow" pitchFamily="34" charset="0"/>
                <a:cs typeface="ＭＳ Ｐゴシック" charset="0"/>
              </a:rPr>
              <a:t>8.6 </a:t>
            </a:r>
            <a:r>
              <a:rPr lang="fr-CH" sz="5400" b="1" dirty="0" err="1">
                <a:latin typeface="Arial Narrow" pitchFamily="34" charset="0"/>
                <a:cs typeface="ＭＳ Ｐゴシック" charset="0"/>
              </a:rPr>
              <a:t>Comparison</a:t>
            </a:r>
            <a:r>
              <a:rPr lang="fr-CH" sz="5400" b="1" dirty="0">
                <a:latin typeface="Arial Narrow" pitchFamily="34" charset="0"/>
                <a:cs typeface="ＭＳ Ｐゴシック" charset="0"/>
              </a:rPr>
              <a:t> of noise </a:t>
            </a:r>
            <a:r>
              <a:rPr lang="fr-CH" sz="5400" b="1" dirty="0" err="1">
                <a:latin typeface="Arial Narrow" pitchFamily="34" charset="0"/>
                <a:cs typeface="ＭＳ Ｐゴシック" charset="0"/>
              </a:rPr>
              <a:t>models</a:t>
            </a:r>
            <a:endParaRPr lang="fr-CH" sz="5400" b="1" dirty="0">
              <a:latin typeface="Arial Narrow" pitchFamily="34" charset="0"/>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8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6</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 Comparison of noise models</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794084" y="3685518"/>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 name="Rounded Rectangle 10"/>
          <p:cNvSpPr/>
          <p:nvPr/>
        </p:nvSpPr>
        <p:spPr>
          <a:xfrm>
            <a:off x="11498179" y="2406317"/>
            <a:ext cx="9773651" cy="1818867"/>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10202779" y="6761752"/>
            <a:ext cx="11404684" cy="1"/>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900311" y="2430463"/>
            <a:ext cx="6122115" cy="2565488"/>
            <a:chOff x="2688" y="1056"/>
            <a:chExt cx="2640" cy="1296"/>
          </a:xfrm>
        </p:grpSpPr>
        <p:sp>
          <p:nvSpPr>
            <p:cNvPr id="15450"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15451"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15379"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303176"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53"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15382" name="Text Box 9"/>
          <p:cNvSpPr txBox="1">
            <a:spLocks noChangeArrowheads="1"/>
          </p:cNvSpPr>
          <p:nvPr/>
        </p:nvSpPr>
        <p:spPr bwMode="auto">
          <a:xfrm>
            <a:off x="1800622" y="1485283"/>
            <a:ext cx="3935432" cy="1364345"/>
          </a:xfrm>
          <a:prstGeom prst="rect">
            <a:avLst/>
          </a:prstGeom>
          <a:noFill/>
          <a:ln w="9525">
            <a:noFill/>
            <a:miter lim="800000"/>
            <a:headEnd/>
            <a:tailEnd/>
          </a:ln>
        </p:spPr>
        <p:txBody>
          <a:bodyPr wrap="none" lIns="192911" tIns="96455" rIns="192911" bIns="96455">
            <a:spAutoFit/>
          </a:bodyPr>
          <a:lstStyle/>
          <a:p>
            <a:r>
              <a:rPr lang="en-US" sz="3800" dirty="0"/>
              <a:t> escape process</a:t>
            </a:r>
          </a:p>
          <a:p>
            <a:r>
              <a:rPr lang="en-US" sz="3800" dirty="0"/>
              <a:t>   </a:t>
            </a:r>
            <a:r>
              <a:rPr lang="en-US" sz="3800" b="1" dirty="0"/>
              <a:t>(fast noise)</a:t>
            </a:r>
          </a:p>
        </p:txBody>
      </p:sp>
      <p:grpSp>
        <p:nvGrpSpPr>
          <p:cNvPr id="4" name="Group 10"/>
          <p:cNvGrpSpPr>
            <a:grpSpLocks/>
          </p:cNvGrpSpPr>
          <p:nvPr/>
        </p:nvGrpSpPr>
        <p:grpSpPr bwMode="auto">
          <a:xfrm>
            <a:off x="14765099" y="2430463"/>
            <a:ext cx="6122115" cy="2565488"/>
            <a:chOff x="2688" y="1056"/>
            <a:chExt cx="2640" cy="1296"/>
          </a:xfrm>
        </p:grpSpPr>
        <p:sp>
          <p:nvSpPr>
            <p:cNvPr id="15446" name="Line 11"/>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15447" name="Line 12"/>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5" name="Group 13"/>
            <p:cNvGrpSpPr>
              <a:grpSpLocks/>
            </p:cNvGrpSpPr>
            <p:nvPr/>
          </p:nvGrpSpPr>
          <p:grpSpPr bwMode="auto">
            <a:xfrm>
              <a:off x="2688" y="1296"/>
              <a:ext cx="2570" cy="336"/>
              <a:chOff x="2688" y="1296"/>
              <a:chExt cx="2570" cy="336"/>
            </a:xfrm>
          </p:grpSpPr>
          <p:graphicFrame>
            <p:nvGraphicFramePr>
              <p:cNvPr id="15378" name="Object 14"/>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303177" name="Equation" r:id="rId6" imgW="139680" imgH="177480" progId="Equation.3">
                      <p:embed/>
                    </p:oleObj>
                  </mc:Choice>
                  <mc:Fallback>
                    <p:oleObj name="Equation" r:id="rId6" imgW="139680" imgH="17748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49" name="Line 15"/>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15386" name="Text Box 23"/>
          <p:cNvSpPr txBox="1">
            <a:spLocks noChangeArrowheads="1"/>
          </p:cNvSpPr>
          <p:nvPr/>
        </p:nvSpPr>
        <p:spPr bwMode="auto">
          <a:xfrm>
            <a:off x="15305286" y="1620309"/>
            <a:ext cx="5424623" cy="1364345"/>
          </a:xfrm>
          <a:prstGeom prst="rect">
            <a:avLst/>
          </a:prstGeom>
          <a:noFill/>
          <a:ln w="9525">
            <a:noFill/>
            <a:miter lim="800000"/>
            <a:headEnd/>
            <a:tailEnd/>
          </a:ln>
        </p:spPr>
        <p:txBody>
          <a:bodyPr wrap="none" lIns="192911" tIns="96455" rIns="192911" bIns="96455">
            <a:spAutoFit/>
          </a:bodyPr>
          <a:lstStyle/>
          <a:p>
            <a:r>
              <a:rPr lang="en-US" sz="3800" dirty="0"/>
              <a:t> stochastic spike arrival</a:t>
            </a:r>
          </a:p>
          <a:p>
            <a:r>
              <a:rPr lang="en-US" sz="3800" dirty="0"/>
              <a:t>     </a:t>
            </a:r>
            <a:r>
              <a:rPr lang="en-US" sz="3800" b="1" dirty="0"/>
              <a:t>(diffusive noise)</a:t>
            </a:r>
          </a:p>
        </p:txBody>
      </p:sp>
      <p:sp>
        <p:nvSpPr>
          <p:cNvPr id="15392" name="Line 29"/>
          <p:cNvSpPr>
            <a:spLocks noChangeShapeType="1"/>
          </p:cNvSpPr>
          <p:nvPr/>
        </p:nvSpPr>
        <p:spPr bwMode="auto">
          <a:xfrm>
            <a:off x="9315449" y="1620309"/>
            <a:ext cx="0" cy="10396979"/>
          </a:xfrm>
          <a:prstGeom prst="line">
            <a:avLst/>
          </a:prstGeom>
          <a:noFill/>
          <a:ln w="9525" cap="rnd">
            <a:solidFill>
              <a:schemeClr val="tx1"/>
            </a:solidFill>
            <a:prstDash val="sysDot"/>
            <a:round/>
            <a:headEnd/>
            <a:tailEnd/>
          </a:ln>
        </p:spPr>
        <p:txBody>
          <a:bodyPr wrap="none" lIns="192911" tIns="96455" rIns="192911" bIns="96455" anchor="ctr"/>
          <a:lstStyle/>
          <a:p>
            <a:endParaRPr lang="en-US"/>
          </a:p>
        </p:txBody>
      </p:sp>
      <p:sp>
        <p:nvSpPr>
          <p:cNvPr id="15393" name="Freeform 30"/>
          <p:cNvSpPr>
            <a:spLocks/>
          </p:cNvSpPr>
          <p:nvPr/>
        </p:nvSpPr>
        <p:spPr bwMode="auto">
          <a:xfrm>
            <a:off x="900311" y="2970565"/>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15395" name="Freeform 32"/>
          <p:cNvSpPr>
            <a:spLocks/>
          </p:cNvSpPr>
          <p:nvPr/>
        </p:nvSpPr>
        <p:spPr bwMode="auto">
          <a:xfrm>
            <a:off x="14765100" y="2970565"/>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15396" name="Text Box 33"/>
          <p:cNvSpPr txBox="1">
            <a:spLocks noChangeArrowheads="1"/>
          </p:cNvSpPr>
          <p:nvPr/>
        </p:nvSpPr>
        <p:spPr bwMode="auto">
          <a:xfrm>
            <a:off x="3383669" y="3448782"/>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94274" name="Freeform 34"/>
          <p:cNvSpPr>
            <a:spLocks/>
          </p:cNvSpPr>
          <p:nvPr/>
        </p:nvSpPr>
        <p:spPr bwMode="auto">
          <a:xfrm>
            <a:off x="14765100" y="2970565"/>
            <a:ext cx="5942052"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19050">
            <a:solidFill>
              <a:srgbClr val="FF0000"/>
            </a:solidFill>
            <a:round/>
            <a:headEnd/>
            <a:tailEnd/>
          </a:ln>
        </p:spPr>
        <p:txBody>
          <a:bodyPr wrap="none" lIns="192911" tIns="96455" rIns="192911" bIns="96455" anchor="ctr"/>
          <a:lstStyle/>
          <a:p>
            <a:endParaRPr lang="en-US"/>
          </a:p>
        </p:txBody>
      </p:sp>
      <p:sp>
        <p:nvSpPr>
          <p:cNvPr id="394275" name="Freeform 35"/>
          <p:cNvSpPr>
            <a:spLocks/>
          </p:cNvSpPr>
          <p:nvPr/>
        </p:nvSpPr>
        <p:spPr bwMode="auto">
          <a:xfrm>
            <a:off x="14765100" y="2970565"/>
            <a:ext cx="3601244"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19050">
            <a:solidFill>
              <a:srgbClr val="FF0000"/>
            </a:solidFill>
            <a:round/>
            <a:headEnd/>
            <a:tailEnd/>
          </a:ln>
        </p:spPr>
        <p:txBody>
          <a:bodyPr wrap="none" lIns="192911" tIns="96455" rIns="192911" bIns="96455" anchor="ctr"/>
          <a:lstStyle/>
          <a:p>
            <a:endParaRPr lang="en-US"/>
          </a:p>
        </p:txBody>
      </p:sp>
      <p:sp>
        <p:nvSpPr>
          <p:cNvPr id="394276" name="Freeform 36"/>
          <p:cNvSpPr>
            <a:spLocks/>
          </p:cNvSpPr>
          <p:nvPr/>
        </p:nvSpPr>
        <p:spPr bwMode="auto">
          <a:xfrm>
            <a:off x="14765100" y="3105591"/>
            <a:ext cx="4321493" cy="1890360"/>
          </a:xfrm>
          <a:custGeom>
            <a:avLst/>
            <a:gdLst>
              <a:gd name="T0" fmla="*/ 0 w 960"/>
              <a:gd name="T1" fmla="*/ 2147483647 h 672"/>
              <a:gd name="T2" fmla="*/ 2147483647 w 960"/>
              <a:gd name="T3" fmla="*/ 2147483647 h 672"/>
              <a:gd name="T4" fmla="*/ 2147483647 w 960"/>
              <a:gd name="T5" fmla="*/ 2147483647 h 672"/>
              <a:gd name="T6" fmla="*/ 2147483647 w 960"/>
              <a:gd name="T7" fmla="*/ 2147483647 h 672"/>
              <a:gd name="T8" fmla="*/ 2147483647 w 960"/>
              <a:gd name="T9" fmla="*/ 2147483647 h 672"/>
              <a:gd name="T10" fmla="*/ 2147483647 w 960"/>
              <a:gd name="T11" fmla="*/ 2147483647 h 672"/>
              <a:gd name="T12" fmla="*/ 2147483647 w 960"/>
              <a:gd name="T13" fmla="*/ 2147483647 h 672"/>
              <a:gd name="T14" fmla="*/ 2147483647 w 960"/>
              <a:gd name="T15" fmla="*/ 2147483647 h 672"/>
              <a:gd name="T16" fmla="*/ 2147483647 w 960"/>
              <a:gd name="T17" fmla="*/ 2147483647 h 672"/>
              <a:gd name="T18" fmla="*/ 2147483647 w 960"/>
              <a:gd name="T19" fmla="*/ 2147483647 h 672"/>
              <a:gd name="T20" fmla="*/ 2147483647 w 960"/>
              <a:gd name="T21" fmla="*/ 0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672"/>
              <a:gd name="T35" fmla="*/ 960 w 960"/>
              <a:gd name="T36" fmla="*/ 672 h 6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672">
                <a:moveTo>
                  <a:pt x="0" y="672"/>
                </a:moveTo>
                <a:cubicBezTo>
                  <a:pt x="36" y="644"/>
                  <a:pt x="72" y="616"/>
                  <a:pt x="96" y="576"/>
                </a:cubicBezTo>
                <a:cubicBezTo>
                  <a:pt x="120" y="536"/>
                  <a:pt x="120" y="456"/>
                  <a:pt x="144" y="432"/>
                </a:cubicBezTo>
                <a:cubicBezTo>
                  <a:pt x="168" y="408"/>
                  <a:pt x="200" y="448"/>
                  <a:pt x="240" y="432"/>
                </a:cubicBezTo>
                <a:cubicBezTo>
                  <a:pt x="280" y="416"/>
                  <a:pt x="352" y="376"/>
                  <a:pt x="384" y="336"/>
                </a:cubicBezTo>
                <a:cubicBezTo>
                  <a:pt x="416" y="296"/>
                  <a:pt x="400" y="208"/>
                  <a:pt x="432" y="192"/>
                </a:cubicBezTo>
                <a:cubicBezTo>
                  <a:pt x="464" y="176"/>
                  <a:pt x="544" y="240"/>
                  <a:pt x="576" y="240"/>
                </a:cubicBezTo>
                <a:cubicBezTo>
                  <a:pt x="608" y="240"/>
                  <a:pt x="600" y="200"/>
                  <a:pt x="624" y="192"/>
                </a:cubicBezTo>
                <a:cubicBezTo>
                  <a:pt x="648" y="184"/>
                  <a:pt x="688" y="208"/>
                  <a:pt x="720" y="192"/>
                </a:cubicBezTo>
                <a:cubicBezTo>
                  <a:pt x="752" y="176"/>
                  <a:pt x="776" y="128"/>
                  <a:pt x="816" y="96"/>
                </a:cubicBezTo>
                <a:cubicBezTo>
                  <a:pt x="856" y="64"/>
                  <a:pt x="936" y="16"/>
                  <a:pt x="960" y="0"/>
                </a:cubicBezTo>
              </a:path>
            </a:pathLst>
          </a:custGeom>
          <a:noFill/>
          <a:ln w="9525">
            <a:solidFill>
              <a:schemeClr val="tx1"/>
            </a:solidFill>
            <a:round/>
            <a:headEnd/>
            <a:tailEnd/>
          </a:ln>
        </p:spPr>
        <p:txBody>
          <a:bodyPr wrap="none" lIns="192911" tIns="96455" rIns="192911" bIns="96455" anchor="ctr"/>
          <a:lstStyle/>
          <a:p>
            <a:endParaRPr lang="en-US"/>
          </a:p>
        </p:txBody>
      </p:sp>
      <p:sp>
        <p:nvSpPr>
          <p:cNvPr id="394277" name="Line 37"/>
          <p:cNvSpPr>
            <a:spLocks noChangeShapeType="1"/>
          </p:cNvSpPr>
          <p:nvPr/>
        </p:nvSpPr>
        <p:spPr bwMode="auto">
          <a:xfrm flipV="1">
            <a:off x="3241119" y="2700514"/>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graphicFrame>
        <p:nvGraphicFramePr>
          <p:cNvPr id="15363" name="Object 59"/>
          <p:cNvGraphicFramePr>
            <a:graphicFrameLocks noChangeAspect="1"/>
          </p:cNvGraphicFramePr>
          <p:nvPr/>
        </p:nvGraphicFramePr>
        <p:xfrm>
          <a:off x="540186" y="4995951"/>
          <a:ext cx="870301" cy="936742"/>
        </p:xfrm>
        <a:graphic>
          <a:graphicData uri="http://schemas.openxmlformats.org/presentationml/2006/ole">
            <mc:AlternateContent xmlns:mc="http://schemas.openxmlformats.org/markup-compatibility/2006">
              <mc:Choice xmlns:v="urn:schemas-microsoft-com:vml" Requires="v">
                <p:oleObj spid="_x0000_s303178" name="Equation" r:id="rId8" imgW="139680" imgH="203040" progId="Equation.3">
                  <p:embed/>
                </p:oleObj>
              </mc:Choice>
              <mc:Fallback>
                <p:oleObj name="Equation" r:id="rId8" imgW="139680" imgH="203040" progId="Equation.3">
                  <p:embed/>
                  <p:pic>
                    <p:nvPicPr>
                      <p:cNvPr id="0" name="Object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186" y="4995951"/>
                        <a:ext cx="870301" cy="9367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5" name="Object 61"/>
          <p:cNvGraphicFramePr>
            <a:graphicFrameLocks noChangeAspect="1"/>
          </p:cNvGraphicFramePr>
          <p:nvPr/>
        </p:nvGraphicFramePr>
        <p:xfrm>
          <a:off x="14585037" y="4995951"/>
          <a:ext cx="870301" cy="936742"/>
        </p:xfrm>
        <a:graphic>
          <a:graphicData uri="http://schemas.openxmlformats.org/presentationml/2006/ole">
            <mc:AlternateContent xmlns:mc="http://schemas.openxmlformats.org/markup-compatibility/2006">
              <mc:Choice xmlns:v="urn:schemas-microsoft-com:vml" Requires="v">
                <p:oleObj spid="_x0000_s303179" name="Equation" r:id="rId10" imgW="139680" imgH="203040" progId="Equation.3">
                  <p:embed/>
                </p:oleObj>
              </mc:Choice>
              <mc:Fallback>
                <p:oleObj name="Equation" r:id="rId10" imgW="139680" imgH="203040" progId="Equation.3">
                  <p:embed/>
                  <p:pic>
                    <p:nvPicPr>
                      <p:cNvPr id="0" name="Object 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585037" y="4995951"/>
                        <a:ext cx="870301" cy="9367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4302" name="Text Box 62"/>
          <p:cNvSpPr txBox="1">
            <a:spLocks noChangeArrowheads="1"/>
          </p:cNvSpPr>
          <p:nvPr/>
        </p:nvSpPr>
        <p:spPr bwMode="auto">
          <a:xfrm>
            <a:off x="2880995" y="4860925"/>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6" name="Group 70"/>
          <p:cNvGrpSpPr>
            <a:grpSpLocks/>
          </p:cNvGrpSpPr>
          <p:nvPr/>
        </p:nvGrpSpPr>
        <p:grpSpPr bwMode="auto">
          <a:xfrm>
            <a:off x="1980684" y="3105592"/>
            <a:ext cx="1260435" cy="762333"/>
            <a:chOff x="528" y="1104"/>
            <a:chExt cx="336" cy="271"/>
          </a:xfrm>
        </p:grpSpPr>
        <p:sp>
          <p:nvSpPr>
            <p:cNvPr id="15424"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15373"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303180" name="Equation" r:id="rId12" imgW="304560" imgH="203040" progId="Equation.3">
                    <p:embed/>
                  </p:oleObj>
                </mc:Choice>
                <mc:Fallback>
                  <p:oleObj name="Equation" r:id="rId12" imgW="304560" imgH="203040" progId="Equation.3">
                    <p:embed/>
                    <p:pic>
                      <p:nvPicPr>
                        <p:cNvPr id="0" name="Object 7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73"/>
          <p:cNvGrpSpPr>
            <a:grpSpLocks/>
          </p:cNvGrpSpPr>
          <p:nvPr/>
        </p:nvGrpSpPr>
        <p:grpSpPr bwMode="auto">
          <a:xfrm>
            <a:off x="682736" y="5873619"/>
            <a:ext cx="5945805" cy="1459966"/>
            <a:chOff x="182" y="2088"/>
            <a:chExt cx="1585" cy="519"/>
          </a:xfrm>
        </p:grpSpPr>
        <p:graphicFrame>
          <p:nvGraphicFramePr>
            <p:cNvPr id="15372" name="Object 74"/>
            <p:cNvGraphicFramePr>
              <a:graphicFrameLocks noChangeAspect="1"/>
            </p:cNvGraphicFramePr>
            <p:nvPr/>
          </p:nvGraphicFramePr>
          <p:xfrm>
            <a:off x="336" y="2352"/>
            <a:ext cx="1431" cy="255"/>
          </p:xfrm>
          <a:graphic>
            <a:graphicData uri="http://schemas.openxmlformats.org/presentationml/2006/ole">
              <mc:AlternateContent xmlns:mc="http://schemas.openxmlformats.org/markup-compatibility/2006">
                <mc:Choice xmlns:v="urn:schemas-microsoft-com:vml" Requires="v">
                  <p:oleObj spid="_x0000_s303181" name="Equation" r:id="rId14" imgW="1130040" imgH="203040" progId="Equation.3">
                    <p:embed/>
                  </p:oleObj>
                </mc:Choice>
                <mc:Fallback>
                  <p:oleObj name="Equation" r:id="rId14" imgW="1130040" imgH="203040" progId="Equation.3">
                    <p:embed/>
                    <p:pic>
                      <p:nvPicPr>
                        <p:cNvPr id="0" name="Object 7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 y="2352"/>
                          <a:ext cx="1431"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23" name="Text Box 75"/>
            <p:cNvSpPr txBox="1">
              <a:spLocks noChangeArrowheads="1"/>
            </p:cNvSpPr>
            <p:nvPr/>
          </p:nvSpPr>
          <p:spPr bwMode="auto">
            <a:xfrm>
              <a:off x="182" y="2088"/>
              <a:ext cx="727" cy="241"/>
            </a:xfrm>
            <a:prstGeom prst="rect">
              <a:avLst/>
            </a:prstGeom>
            <a:noFill/>
            <a:ln w="9525">
              <a:solidFill>
                <a:srgbClr val="006600"/>
              </a:solidFill>
              <a:miter lim="800000"/>
              <a:headEnd/>
              <a:tailEnd/>
            </a:ln>
          </p:spPr>
          <p:txBody>
            <a:bodyPr wrap="non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grpSp>
        <p:nvGrpSpPr>
          <p:cNvPr id="8" name="Group 88"/>
          <p:cNvGrpSpPr>
            <a:grpSpLocks/>
          </p:cNvGrpSpPr>
          <p:nvPr/>
        </p:nvGrpSpPr>
        <p:grpSpPr bwMode="auto">
          <a:xfrm>
            <a:off x="14404976" y="5806106"/>
            <a:ext cx="6249659" cy="2211046"/>
            <a:chOff x="3840" y="2064"/>
            <a:chExt cx="1666" cy="786"/>
          </a:xfrm>
        </p:grpSpPr>
        <p:graphicFrame>
          <p:nvGraphicFramePr>
            <p:cNvPr id="15367" name="Object 89"/>
            <p:cNvGraphicFramePr>
              <a:graphicFrameLocks noChangeAspect="1"/>
            </p:cNvGraphicFramePr>
            <p:nvPr/>
          </p:nvGraphicFramePr>
          <p:xfrm>
            <a:off x="3840" y="2304"/>
            <a:ext cx="1666" cy="546"/>
          </p:xfrm>
          <a:graphic>
            <a:graphicData uri="http://schemas.openxmlformats.org/presentationml/2006/ole">
              <mc:AlternateContent xmlns:mc="http://schemas.openxmlformats.org/markup-compatibility/2006">
                <mc:Choice xmlns:v="urn:schemas-microsoft-com:vml" Requires="v">
                  <p:oleObj spid="_x0000_s303182" name="Equation" r:id="rId16" imgW="1498320" imgH="419040" progId="Equation.3">
                    <p:embed/>
                  </p:oleObj>
                </mc:Choice>
                <mc:Fallback>
                  <p:oleObj name="Equation" r:id="rId16" imgW="1498320" imgH="419040" progId="Equation.3">
                    <p:embed/>
                    <p:pic>
                      <p:nvPicPr>
                        <p:cNvPr id="0" name="Object 8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40" y="2304"/>
                          <a:ext cx="166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5418" name="Text Box 90"/>
            <p:cNvSpPr txBox="1">
              <a:spLocks noChangeArrowheads="1"/>
            </p:cNvSpPr>
            <p:nvPr/>
          </p:nvSpPr>
          <p:spPr bwMode="auto">
            <a:xfrm>
              <a:off x="3984" y="2064"/>
              <a:ext cx="995" cy="241"/>
            </a:xfrm>
            <a:prstGeom prst="rect">
              <a:avLst/>
            </a:prstGeom>
            <a:noFill/>
            <a:ln w="9525">
              <a:solidFill>
                <a:srgbClr val="006600"/>
              </a:solidFill>
              <a:miter lim="800000"/>
              <a:headEnd/>
              <a:tailEnd/>
            </a:ln>
          </p:spPr>
          <p:txBody>
            <a:bodyPr wrap="none">
              <a:spAutoFit/>
            </a:bodyPr>
            <a:lstStyle/>
            <a:p>
              <a:r>
                <a:rPr lang="en-US" sz="3800" dirty="0">
                  <a:solidFill>
                    <a:srgbClr val="006600"/>
                  </a:solidFill>
                </a:rPr>
                <a:t>noisy integration</a:t>
              </a:r>
            </a:p>
          </p:txBody>
        </p:sp>
      </p:grpSp>
      <p:sp>
        <p:nvSpPr>
          <p:cNvPr id="9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8.6</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Comparison of Noise Models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5" name="Straight Connector 94"/>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427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9430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39427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394274"/>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39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74" grpId="0" animBg="1"/>
      <p:bldP spid="394275" grpId="0" animBg="1"/>
      <p:bldP spid="394276" grpId="0" animBg="1"/>
      <p:bldP spid="394277" grpId="0" animBg="1"/>
      <p:bldP spid="39430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Rectangle 2"/>
          <p:cNvSpPr>
            <a:spLocks noChangeArrowheads="1"/>
          </p:cNvSpPr>
          <p:nvPr/>
        </p:nvSpPr>
        <p:spPr bwMode="auto">
          <a:xfrm>
            <a:off x="82529" y="-47822"/>
            <a:ext cx="21607463" cy="12152315"/>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7204" name="Line 18"/>
          <p:cNvSpPr>
            <a:spLocks noChangeShapeType="1"/>
          </p:cNvSpPr>
          <p:nvPr/>
        </p:nvSpPr>
        <p:spPr bwMode="auto">
          <a:xfrm>
            <a:off x="1955598" y="2120633"/>
            <a:ext cx="6295787" cy="2"/>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7207" name="Line 21"/>
          <p:cNvSpPr>
            <a:spLocks noChangeShapeType="1"/>
          </p:cNvSpPr>
          <p:nvPr/>
        </p:nvSpPr>
        <p:spPr bwMode="auto">
          <a:xfrm>
            <a:off x="4606591" y="1738457"/>
            <a:ext cx="0" cy="410703"/>
          </a:xfrm>
          <a:prstGeom prst="line">
            <a:avLst/>
          </a:prstGeom>
          <a:noFill/>
          <a:ln w="57150">
            <a:solidFill>
              <a:schemeClr val="tx1"/>
            </a:solidFill>
            <a:round/>
            <a:headEnd/>
            <a:tailEnd/>
          </a:ln>
        </p:spPr>
        <p:txBody>
          <a:bodyPr wrap="none" lIns="192911" tIns="96455" rIns="192911" bIns="96455" anchor="ctr"/>
          <a:lstStyle/>
          <a:p>
            <a:endParaRPr lang="en-US"/>
          </a:p>
        </p:txBody>
      </p:sp>
      <p:sp>
        <p:nvSpPr>
          <p:cNvPr id="7208" name="Line 22"/>
          <p:cNvSpPr>
            <a:spLocks noChangeShapeType="1"/>
          </p:cNvSpPr>
          <p:nvPr/>
        </p:nvSpPr>
        <p:spPr bwMode="auto">
          <a:xfrm>
            <a:off x="2806380" y="1737842"/>
            <a:ext cx="0" cy="410703"/>
          </a:xfrm>
          <a:prstGeom prst="line">
            <a:avLst/>
          </a:prstGeom>
          <a:noFill/>
          <a:ln w="57150">
            <a:solidFill>
              <a:schemeClr val="tx1"/>
            </a:solidFill>
            <a:round/>
            <a:headEnd/>
            <a:tailEnd/>
          </a:ln>
        </p:spPr>
        <p:txBody>
          <a:bodyPr wrap="none" lIns="192911" tIns="96455" rIns="192911" bIns="96455" anchor="ctr"/>
          <a:lstStyle/>
          <a:p>
            <a:endParaRPr lang="en-US"/>
          </a:p>
        </p:txBody>
      </p:sp>
      <p:sp>
        <p:nvSpPr>
          <p:cNvPr id="7231" name="Line 45"/>
          <p:cNvSpPr>
            <a:spLocks noChangeShapeType="1"/>
          </p:cNvSpPr>
          <p:nvPr/>
        </p:nvSpPr>
        <p:spPr bwMode="auto">
          <a:xfrm>
            <a:off x="3657162" y="1737842"/>
            <a:ext cx="0" cy="410703"/>
          </a:xfrm>
          <a:prstGeom prst="line">
            <a:avLst/>
          </a:prstGeom>
          <a:noFill/>
          <a:ln w="57150">
            <a:solidFill>
              <a:schemeClr val="tx1"/>
            </a:solidFill>
            <a:round/>
            <a:headEnd/>
            <a:tailEnd/>
          </a:ln>
        </p:spPr>
        <p:txBody>
          <a:bodyPr wrap="none" lIns="192911" tIns="96455" rIns="192911" bIns="96455" anchor="ctr"/>
          <a:lstStyle/>
          <a:p>
            <a:endParaRPr lang="en-US"/>
          </a:p>
        </p:txBody>
      </p:sp>
      <p:sp>
        <p:nvSpPr>
          <p:cNvPr id="7232" name="Line 46"/>
          <p:cNvSpPr>
            <a:spLocks noChangeShapeType="1"/>
          </p:cNvSpPr>
          <p:nvPr/>
        </p:nvSpPr>
        <p:spPr bwMode="auto">
          <a:xfrm>
            <a:off x="5360603" y="1738457"/>
            <a:ext cx="0" cy="410703"/>
          </a:xfrm>
          <a:prstGeom prst="line">
            <a:avLst/>
          </a:prstGeom>
          <a:noFill/>
          <a:ln w="57150">
            <a:solidFill>
              <a:schemeClr val="tx1"/>
            </a:solidFill>
            <a:round/>
            <a:headEnd/>
            <a:tailEnd/>
          </a:ln>
        </p:spPr>
        <p:txBody>
          <a:bodyPr wrap="none" lIns="192911" tIns="96455" rIns="192911" bIns="96455" anchor="ctr"/>
          <a:lstStyle/>
          <a:p>
            <a:endParaRPr lang="en-US"/>
          </a:p>
        </p:txBody>
      </p:sp>
      <p:sp>
        <p:nvSpPr>
          <p:cNvPr id="7235" name="Freeform 49"/>
          <p:cNvSpPr>
            <a:spLocks/>
          </p:cNvSpPr>
          <p:nvPr/>
        </p:nvSpPr>
        <p:spPr bwMode="auto">
          <a:xfrm>
            <a:off x="1274974" y="2759588"/>
            <a:ext cx="5953775" cy="509423"/>
          </a:xfrm>
          <a:custGeom>
            <a:avLst/>
            <a:gdLst>
              <a:gd name="T0" fmla="*/ 0 w 861"/>
              <a:gd name="T1" fmla="*/ 17 h 196"/>
              <a:gd name="T2" fmla="*/ 226 w 861"/>
              <a:gd name="T3" fmla="*/ 2 h 196"/>
              <a:gd name="T4" fmla="*/ 861 w 861"/>
              <a:gd name="T5" fmla="*/ 31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lIns="192911" tIns="96455" rIns="192911" bIns="96455"/>
          <a:lstStyle/>
          <a:p>
            <a:endParaRPr lang="en-US"/>
          </a:p>
        </p:txBody>
      </p:sp>
      <p:sp>
        <p:nvSpPr>
          <p:cNvPr id="7181" name="Text Box 52"/>
          <p:cNvSpPr txBox="1">
            <a:spLocks noChangeArrowheads="1"/>
          </p:cNvSpPr>
          <p:nvPr/>
        </p:nvSpPr>
        <p:spPr bwMode="auto">
          <a:xfrm>
            <a:off x="764503" y="4800181"/>
            <a:ext cx="6093074" cy="3334115"/>
          </a:xfrm>
          <a:prstGeom prst="rect">
            <a:avLst/>
          </a:prstGeom>
          <a:noFill/>
          <a:ln w="9525">
            <a:noFill/>
            <a:miter lim="800000"/>
            <a:headEnd/>
            <a:tailEnd/>
          </a:ln>
        </p:spPr>
        <p:txBody>
          <a:bodyPr wrap="none" lIns="192911" tIns="96455" rIns="192911" bIns="96455">
            <a:spAutoFit/>
          </a:bodyPr>
          <a:lstStyle/>
          <a:p>
            <a:r>
              <a:rPr lang="fr-CH" sz="5100" b="1" dirty="0" err="1"/>
              <a:t>Assumption</a:t>
            </a:r>
            <a:r>
              <a:rPr lang="fr-CH" sz="5100" b="1" dirty="0"/>
              <a:t>: </a:t>
            </a:r>
          </a:p>
          <a:p>
            <a:r>
              <a:rPr lang="fr-CH" sz="5100" b="1" dirty="0" err="1"/>
              <a:t>stochastic</a:t>
            </a:r>
            <a:r>
              <a:rPr lang="fr-CH" sz="5100" b="1" dirty="0"/>
              <a:t> </a:t>
            </a:r>
            <a:r>
              <a:rPr lang="fr-CH" sz="5100" b="1" dirty="0" err="1"/>
              <a:t>spiking</a:t>
            </a:r>
            <a:endParaRPr lang="fr-CH" sz="5100" dirty="0"/>
          </a:p>
          <a:p>
            <a:r>
              <a:rPr lang="fr-CH" sz="5100" dirty="0"/>
              <a:t> rate </a:t>
            </a:r>
            <a:endParaRPr lang="fr-CH" sz="3400" dirty="0"/>
          </a:p>
          <a:p>
            <a:r>
              <a:rPr lang="fr-CH" sz="5100" dirty="0"/>
              <a:t>  </a:t>
            </a:r>
            <a:endParaRPr lang="fr-FR" sz="3400" dirty="0"/>
          </a:p>
        </p:txBody>
      </p:sp>
      <p:sp>
        <p:nvSpPr>
          <p:cNvPr id="7183" name="Text Box 65"/>
          <p:cNvSpPr txBox="1">
            <a:spLocks noChangeArrowheads="1"/>
          </p:cNvSpPr>
          <p:nvPr/>
        </p:nvSpPr>
        <p:spPr bwMode="auto">
          <a:xfrm>
            <a:off x="407665" y="205352"/>
            <a:ext cx="20111335" cy="1071957"/>
          </a:xfrm>
          <a:prstGeom prst="rect">
            <a:avLst/>
          </a:prstGeom>
          <a:noFill/>
          <a:ln w="9525">
            <a:solidFill>
              <a:srgbClr val="FF0000"/>
            </a:solidFill>
            <a:miter lim="800000"/>
            <a:headEnd/>
            <a:tailEnd/>
          </a:ln>
        </p:spPr>
        <p:txBody>
          <a:bodyPr wrap="none" lIns="192911" tIns="96455" rIns="192911" bIns="96455">
            <a:spAutoFit/>
          </a:bodyPr>
          <a:lstStyle/>
          <a:p>
            <a:r>
              <a:rPr lang="fr-CH" dirty="0">
                <a:solidFill>
                  <a:srgbClr val="FF0000"/>
                </a:solidFill>
              </a:rPr>
              <a:t>Poisson </a:t>
            </a:r>
            <a:r>
              <a:rPr lang="fr-CH" dirty="0" err="1">
                <a:solidFill>
                  <a:srgbClr val="FF0000"/>
                </a:solidFill>
              </a:rPr>
              <a:t>spike</a:t>
            </a:r>
            <a:r>
              <a:rPr lang="fr-CH" dirty="0">
                <a:solidFill>
                  <a:srgbClr val="FF0000"/>
                </a:solidFill>
              </a:rPr>
              <a:t> </a:t>
            </a:r>
            <a:r>
              <a:rPr lang="fr-CH" dirty="0" err="1">
                <a:solidFill>
                  <a:srgbClr val="FF0000"/>
                </a:solidFill>
              </a:rPr>
              <a:t>arrival</a:t>
            </a:r>
            <a:r>
              <a:rPr lang="fr-CH" dirty="0">
                <a:solidFill>
                  <a:srgbClr val="FF0000"/>
                </a:solidFill>
              </a:rPr>
              <a:t>: </a:t>
            </a:r>
            <a:r>
              <a:rPr lang="fr-CH" sz="4800" b="1" dirty="0" err="1">
                <a:solidFill>
                  <a:srgbClr val="FF0000"/>
                </a:solidFill>
              </a:rPr>
              <a:t>Mean</a:t>
            </a:r>
            <a:r>
              <a:rPr lang="fr-CH" sz="4800" b="1" dirty="0">
                <a:solidFill>
                  <a:srgbClr val="FF0000"/>
                </a:solidFill>
              </a:rPr>
              <a:t> and </a:t>
            </a:r>
            <a:r>
              <a:rPr lang="fr-CH" sz="4800" b="1" dirty="0" err="1">
                <a:solidFill>
                  <a:srgbClr val="FF0000"/>
                </a:solidFill>
              </a:rPr>
              <a:t>autocorrelation</a:t>
            </a:r>
            <a:r>
              <a:rPr lang="fr-CH" sz="4800" b="1" dirty="0">
                <a:solidFill>
                  <a:srgbClr val="FF0000"/>
                </a:solidFill>
              </a:rPr>
              <a:t> of </a:t>
            </a:r>
            <a:r>
              <a:rPr lang="fr-CH" sz="4800" b="1" dirty="0" err="1">
                <a:solidFill>
                  <a:srgbClr val="FF0000"/>
                </a:solidFill>
              </a:rPr>
              <a:t>filtered</a:t>
            </a:r>
            <a:r>
              <a:rPr lang="fr-CH" sz="4800" b="1" dirty="0">
                <a:solidFill>
                  <a:srgbClr val="FF0000"/>
                </a:solidFill>
              </a:rPr>
              <a:t> signal </a:t>
            </a:r>
            <a:endParaRPr lang="fr-FR" sz="4800" b="1" dirty="0">
              <a:solidFill>
                <a:srgbClr val="FF0000"/>
              </a:solidFill>
            </a:endParaRPr>
          </a:p>
        </p:txBody>
      </p:sp>
      <p:graphicFrame>
        <p:nvGraphicFramePr>
          <p:cNvPr id="7171" name="Object 68"/>
          <p:cNvGraphicFramePr>
            <a:graphicFrameLocks noChangeAspect="1"/>
          </p:cNvGraphicFramePr>
          <p:nvPr/>
        </p:nvGraphicFramePr>
        <p:xfrm>
          <a:off x="1104818" y="3269012"/>
          <a:ext cx="5079254" cy="1403706"/>
        </p:xfrm>
        <a:graphic>
          <a:graphicData uri="http://schemas.openxmlformats.org/presentationml/2006/ole">
            <mc:AlternateContent xmlns:mc="http://schemas.openxmlformats.org/markup-compatibility/2006">
              <mc:Choice xmlns:v="urn:schemas-microsoft-com:vml" Requires="v">
                <p:oleObj spid="_x0000_s304210" name="Equation" r:id="rId4" imgW="1155600" imgH="355320" progId="Equation.DSMT4">
                  <p:embed/>
                </p:oleObj>
              </mc:Choice>
              <mc:Fallback>
                <p:oleObj name="Equation" r:id="rId4" imgW="1155600" imgH="355320" progId="Equation.DSMT4">
                  <p:embed/>
                  <p:pic>
                    <p:nvPicPr>
                      <p:cNvPr id="0" name="Object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818" y="3269012"/>
                        <a:ext cx="5079254" cy="1403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378952" name="Object 72"/>
          <p:cNvGraphicFramePr>
            <a:graphicFrameLocks noChangeAspect="1"/>
          </p:cNvGraphicFramePr>
          <p:nvPr/>
        </p:nvGraphicFramePr>
        <p:xfrm>
          <a:off x="10803732" y="3013816"/>
          <a:ext cx="6470986" cy="1099896"/>
        </p:xfrm>
        <a:graphic>
          <a:graphicData uri="http://schemas.openxmlformats.org/presentationml/2006/ole">
            <mc:AlternateContent xmlns:mc="http://schemas.openxmlformats.org/markup-compatibility/2006">
              <mc:Choice xmlns:v="urn:schemas-microsoft-com:vml" Requires="v">
                <p:oleObj spid="_x0000_s304211" name="Equation" r:id="rId6" imgW="1460160" imgH="279360" progId="Equation.DSMT4">
                  <p:embed/>
                </p:oleObj>
              </mc:Choice>
              <mc:Fallback>
                <p:oleObj name="Equation" r:id="rId6" imgW="1460160" imgH="279360" progId="Equation.DSMT4">
                  <p:embed/>
                  <p:pic>
                    <p:nvPicPr>
                      <p:cNvPr id="0" name="Object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03732" y="3013816"/>
                        <a:ext cx="6470986" cy="109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7186" name="Text Box 74"/>
          <p:cNvSpPr txBox="1">
            <a:spLocks noChangeArrowheads="1"/>
          </p:cNvSpPr>
          <p:nvPr/>
        </p:nvSpPr>
        <p:spPr bwMode="auto">
          <a:xfrm>
            <a:off x="8251386" y="6203754"/>
            <a:ext cx="2220219" cy="1071957"/>
          </a:xfrm>
          <a:prstGeom prst="rect">
            <a:avLst/>
          </a:prstGeom>
          <a:noFill/>
          <a:ln w="9525">
            <a:noFill/>
            <a:miter lim="800000"/>
            <a:headEnd/>
            <a:tailEnd/>
          </a:ln>
        </p:spPr>
        <p:txBody>
          <a:bodyPr wrap="none" lIns="192911" tIns="96455" rIns="192911" bIns="96455">
            <a:spAutoFit/>
          </a:bodyPr>
          <a:lstStyle/>
          <a:p>
            <a:r>
              <a:rPr lang="fr-CH" dirty="0" err="1"/>
              <a:t>mean</a:t>
            </a:r>
            <a:endParaRPr lang="fr-FR" dirty="0"/>
          </a:p>
        </p:txBody>
      </p:sp>
      <p:graphicFrame>
        <p:nvGraphicFramePr>
          <p:cNvPr id="7175" name="Object 76"/>
          <p:cNvGraphicFramePr>
            <a:graphicFrameLocks noChangeAspect="1"/>
          </p:cNvGraphicFramePr>
          <p:nvPr/>
        </p:nvGraphicFramePr>
        <p:xfrm>
          <a:off x="2295912" y="6458949"/>
          <a:ext cx="1508021" cy="801716"/>
        </p:xfrm>
        <a:graphic>
          <a:graphicData uri="http://schemas.openxmlformats.org/presentationml/2006/ole">
            <mc:AlternateContent xmlns:mc="http://schemas.openxmlformats.org/markup-compatibility/2006">
              <mc:Choice xmlns:v="urn:schemas-microsoft-com:vml" Requires="v">
                <p:oleObj spid="_x0000_s304212" name="Equation" r:id="rId8" imgW="342720" imgH="203040" progId="Equation.DSMT4">
                  <p:embed/>
                </p:oleObj>
              </mc:Choice>
              <mc:Fallback>
                <p:oleObj name="Equation" r:id="rId8" imgW="342720" imgH="203040" progId="Equation.DSMT4">
                  <p:embed/>
                  <p:pic>
                    <p:nvPicPr>
                      <p:cNvPr id="0" name="Object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5912" y="6458949"/>
                        <a:ext cx="1508021" cy="80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70" name="Rectangle 69"/>
          <p:cNvSpPr/>
          <p:nvPr/>
        </p:nvSpPr>
        <p:spPr bwMode="auto">
          <a:xfrm>
            <a:off x="7400604" y="2503426"/>
            <a:ext cx="3062815" cy="17863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900" dirty="0">
              <a:latin typeface="Times New Roman" pitchFamily="18" charset="0"/>
            </a:endParaRPr>
          </a:p>
        </p:txBody>
      </p:sp>
      <p:graphicFrame>
        <p:nvGraphicFramePr>
          <p:cNvPr id="3" name="Object 72"/>
          <p:cNvGraphicFramePr>
            <a:graphicFrameLocks noChangeAspect="1"/>
          </p:cNvGraphicFramePr>
          <p:nvPr/>
        </p:nvGraphicFramePr>
        <p:xfrm>
          <a:off x="7740916" y="2886219"/>
          <a:ext cx="2382190" cy="1305422"/>
        </p:xfrm>
        <a:graphic>
          <a:graphicData uri="http://schemas.openxmlformats.org/presentationml/2006/ole">
            <mc:AlternateContent xmlns:mc="http://schemas.openxmlformats.org/markup-compatibility/2006">
              <mc:Choice xmlns:v="urn:schemas-microsoft-com:vml" Requires="v">
                <p:oleObj spid="_x0000_s304213" name="Equation" r:id="rId10" imgW="330120" imgH="203040" progId="Equation.DSMT4">
                  <p:embed/>
                </p:oleObj>
              </mc:Choice>
              <mc:Fallback>
                <p:oleObj name="Equation" r:id="rId10" imgW="330120" imgH="20304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0916" y="2886219"/>
                        <a:ext cx="2382190" cy="130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6" name="Object 72"/>
          <p:cNvGraphicFramePr>
            <a:graphicFrameLocks noChangeAspect="1"/>
          </p:cNvGraphicFramePr>
          <p:nvPr/>
        </p:nvGraphicFramePr>
        <p:xfrm>
          <a:off x="10973889" y="4800182"/>
          <a:ext cx="7596373" cy="1099898"/>
        </p:xfrm>
        <a:graphic>
          <a:graphicData uri="http://schemas.openxmlformats.org/presentationml/2006/ole">
            <mc:AlternateContent xmlns:mc="http://schemas.openxmlformats.org/markup-compatibility/2006">
              <mc:Choice xmlns:v="urn:schemas-microsoft-com:vml" Requires="v">
                <p:oleObj spid="_x0000_s304214" name="Equation" r:id="rId12" imgW="1714320" imgH="279360" progId="Equation.DSMT4">
                  <p:embed/>
                </p:oleObj>
              </mc:Choice>
              <mc:Fallback>
                <p:oleObj name="Equation" r:id="rId12" imgW="1714320" imgH="27936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73889" y="4800182"/>
                        <a:ext cx="7596373" cy="109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7" name="Object 72"/>
          <p:cNvGraphicFramePr>
            <a:graphicFrameLocks noChangeAspect="1"/>
          </p:cNvGraphicFramePr>
          <p:nvPr/>
        </p:nvGraphicFramePr>
        <p:xfrm>
          <a:off x="10973889" y="6124638"/>
          <a:ext cx="7540104" cy="1099896"/>
        </p:xfrm>
        <a:graphic>
          <a:graphicData uri="http://schemas.openxmlformats.org/presentationml/2006/ole">
            <mc:AlternateContent xmlns:mc="http://schemas.openxmlformats.org/markup-compatibility/2006">
              <mc:Choice xmlns:v="urn:schemas-microsoft-com:vml" Requires="v">
                <p:oleObj spid="_x0000_s304215" name="Equation" r:id="rId14" imgW="1701720" imgH="279360" progId="Equation.DSMT4">
                  <p:embed/>
                </p:oleObj>
              </mc:Choice>
              <mc:Fallback>
                <p:oleObj name="Equation" r:id="rId14" imgW="1701720" imgH="27936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73889" y="6124638"/>
                        <a:ext cx="7540104" cy="109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8" name="Object 72"/>
          <p:cNvGraphicFramePr>
            <a:graphicFrameLocks noChangeAspect="1"/>
          </p:cNvGraphicFramePr>
          <p:nvPr/>
        </p:nvGraphicFramePr>
        <p:xfrm>
          <a:off x="3827320" y="8500510"/>
          <a:ext cx="13898549" cy="1198353"/>
        </p:xfrm>
        <a:graphic>
          <a:graphicData uri="http://schemas.openxmlformats.org/presentationml/2006/ole">
            <mc:AlternateContent xmlns:mc="http://schemas.openxmlformats.org/markup-compatibility/2006">
              <mc:Choice xmlns:v="urn:schemas-microsoft-com:vml" Requires="v">
                <p:oleObj spid="_x0000_s304216" name="Equation" r:id="rId16" imgW="3136680" imgH="304560" progId="Equation.DSMT4">
                  <p:embed/>
                </p:oleObj>
              </mc:Choice>
              <mc:Fallback>
                <p:oleObj name="Equation" r:id="rId16" imgW="3136680" imgH="30456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27320" y="8500510"/>
                        <a:ext cx="13898549" cy="1198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9" name="Object 72"/>
          <p:cNvGraphicFramePr>
            <a:graphicFrameLocks noChangeAspect="1"/>
          </p:cNvGraphicFramePr>
          <p:nvPr/>
        </p:nvGraphicFramePr>
        <p:xfrm>
          <a:off x="3845079" y="9904083"/>
          <a:ext cx="13335855" cy="1099898"/>
        </p:xfrm>
        <a:graphic>
          <a:graphicData uri="http://schemas.openxmlformats.org/presentationml/2006/ole">
            <mc:AlternateContent xmlns:mc="http://schemas.openxmlformats.org/markup-compatibility/2006">
              <mc:Choice xmlns:v="urn:schemas-microsoft-com:vml" Requires="v">
                <p:oleObj spid="_x0000_s304217" name="Equation" r:id="rId18" imgW="3009600" imgH="279360" progId="Equation.DSMT4">
                  <p:embed/>
                </p:oleObj>
              </mc:Choice>
              <mc:Fallback>
                <p:oleObj name="Equation" r:id="rId18" imgW="3009600" imgH="27936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5079" y="9904083"/>
                        <a:ext cx="13335855" cy="109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76" name="TextBox 75"/>
          <p:cNvSpPr txBox="1"/>
          <p:nvPr/>
        </p:nvSpPr>
        <p:spPr>
          <a:xfrm>
            <a:off x="424192" y="7734924"/>
            <a:ext cx="8364530" cy="1071957"/>
          </a:xfrm>
          <a:prstGeom prst="rect">
            <a:avLst/>
          </a:prstGeom>
          <a:noFill/>
        </p:spPr>
        <p:txBody>
          <a:bodyPr wrap="none" lIns="192911" tIns="96455" rIns="192911" bIns="96455" rtlCol="0">
            <a:spAutoFit/>
          </a:bodyPr>
          <a:lstStyle/>
          <a:p>
            <a:r>
              <a:rPr lang="en-US" dirty="0"/>
              <a:t>Autocorrelation of output</a:t>
            </a:r>
          </a:p>
        </p:txBody>
      </p:sp>
      <p:sp>
        <p:nvSpPr>
          <p:cNvPr id="77" name="TextBox 76"/>
          <p:cNvSpPr txBox="1"/>
          <p:nvPr/>
        </p:nvSpPr>
        <p:spPr>
          <a:xfrm>
            <a:off x="9612637" y="11225172"/>
            <a:ext cx="7915689" cy="1071957"/>
          </a:xfrm>
          <a:prstGeom prst="rect">
            <a:avLst/>
          </a:prstGeom>
          <a:noFill/>
        </p:spPr>
        <p:txBody>
          <a:bodyPr wrap="none" lIns="192911" tIns="96455" rIns="192911" bIns="96455" rtlCol="0">
            <a:spAutoFit/>
          </a:bodyPr>
          <a:lstStyle/>
          <a:p>
            <a:r>
              <a:rPr lang="en-US" dirty="0">
                <a:solidFill>
                  <a:srgbClr val="FF0000"/>
                </a:solidFill>
              </a:rPr>
              <a:t>Autocorrelation of input</a:t>
            </a:r>
          </a:p>
        </p:txBody>
      </p:sp>
      <p:cxnSp>
        <p:nvCxnSpPr>
          <p:cNvPr id="79" name="Straight Connector 78"/>
          <p:cNvCxnSpPr/>
          <p:nvPr/>
        </p:nvCxnSpPr>
        <p:spPr bwMode="auto">
          <a:xfrm>
            <a:off x="10803732" y="11052460"/>
            <a:ext cx="5104692" cy="0"/>
          </a:xfrm>
          <a:prstGeom prst="line">
            <a:avLst/>
          </a:prstGeom>
          <a:solidFill>
            <a:schemeClr val="accent1"/>
          </a:solidFill>
          <a:ln w="76200" cap="flat" cmpd="sng" algn="ctr">
            <a:solidFill>
              <a:srgbClr val="FF0000"/>
            </a:solidFill>
            <a:prstDash val="solid"/>
            <a:round/>
            <a:headEnd type="none" w="med" len="med"/>
            <a:tailEnd type="none" w="med" len="med"/>
          </a:ln>
          <a:effectLst/>
        </p:spPr>
      </p:cxnSp>
      <p:cxnSp>
        <p:nvCxnSpPr>
          <p:cNvPr id="81" name="Straight Arrow Connector 80"/>
          <p:cNvCxnSpPr/>
          <p:nvPr/>
        </p:nvCxnSpPr>
        <p:spPr bwMode="auto">
          <a:xfrm>
            <a:off x="11314201" y="2631024"/>
            <a:ext cx="6976413" cy="28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3" name="Straight Arrow Connector 82"/>
          <p:cNvCxnSpPr/>
          <p:nvPr/>
        </p:nvCxnSpPr>
        <p:spPr bwMode="auto">
          <a:xfrm rot="5400000" flipH="1" flipV="1">
            <a:off x="10803811" y="2120165"/>
            <a:ext cx="1020780" cy="375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4" name="Freeform 83"/>
          <p:cNvSpPr/>
          <p:nvPr/>
        </p:nvSpPr>
        <p:spPr bwMode="auto">
          <a:xfrm>
            <a:off x="11835729" y="1914544"/>
            <a:ext cx="1193250" cy="745664"/>
          </a:xfrm>
          <a:custGeom>
            <a:avLst/>
            <a:gdLst>
              <a:gd name="connsiteX0" fmla="*/ 0 w 504968"/>
              <a:gd name="connsiteY0" fmla="*/ 420806 h 420806"/>
              <a:gd name="connsiteX1" fmla="*/ 122830 w 504968"/>
              <a:gd name="connsiteY1" fmla="*/ 52316 h 420806"/>
              <a:gd name="connsiteX2" fmla="*/ 504968 w 504968"/>
              <a:gd name="connsiteY2" fmla="*/ 106907 h 420806"/>
            </a:gdLst>
            <a:ahLst/>
            <a:cxnLst>
              <a:cxn ang="0">
                <a:pos x="connsiteX0" y="connsiteY0"/>
              </a:cxn>
              <a:cxn ang="0">
                <a:pos x="connsiteX1" y="connsiteY1"/>
              </a:cxn>
              <a:cxn ang="0">
                <a:pos x="connsiteX2" y="connsiteY2"/>
              </a:cxn>
            </a:cxnLst>
            <a:rect l="l" t="t" r="r" b="b"/>
            <a:pathLst>
              <a:path w="504968" h="420806">
                <a:moveTo>
                  <a:pt x="0" y="420806"/>
                </a:moveTo>
                <a:cubicBezTo>
                  <a:pt x="19334" y="262719"/>
                  <a:pt x="38669" y="104632"/>
                  <a:pt x="122830" y="52316"/>
                </a:cubicBezTo>
                <a:cubicBezTo>
                  <a:pt x="206991" y="0"/>
                  <a:pt x="355979" y="53453"/>
                  <a:pt x="504968" y="106907"/>
                </a:cubicBezTo>
              </a:path>
            </a:pathLst>
          </a:custGeom>
          <a:no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900" dirty="0">
              <a:latin typeface="Times New Roman" pitchFamily="18" charset="0"/>
            </a:endParaRPr>
          </a:p>
        </p:txBody>
      </p:sp>
      <p:sp>
        <p:nvSpPr>
          <p:cNvPr id="86" name="Freeform 85"/>
          <p:cNvSpPr/>
          <p:nvPr/>
        </p:nvSpPr>
        <p:spPr bwMode="auto">
          <a:xfrm>
            <a:off x="13061227" y="1422810"/>
            <a:ext cx="1386748" cy="681173"/>
          </a:xfrm>
          <a:custGeom>
            <a:avLst/>
            <a:gdLst>
              <a:gd name="connsiteX0" fmla="*/ 0 w 586854"/>
              <a:gd name="connsiteY0" fmla="*/ 384411 h 384411"/>
              <a:gd name="connsiteX1" fmla="*/ 177421 w 586854"/>
              <a:gd name="connsiteY1" fmla="*/ 15922 h 384411"/>
              <a:gd name="connsiteX2" fmla="*/ 586854 w 586854"/>
              <a:gd name="connsiteY2" fmla="*/ 288877 h 384411"/>
            </a:gdLst>
            <a:ahLst/>
            <a:cxnLst>
              <a:cxn ang="0">
                <a:pos x="connsiteX0" y="connsiteY0"/>
              </a:cxn>
              <a:cxn ang="0">
                <a:pos x="connsiteX1" y="connsiteY1"/>
              </a:cxn>
              <a:cxn ang="0">
                <a:pos x="connsiteX2" y="connsiteY2"/>
              </a:cxn>
            </a:cxnLst>
            <a:rect l="l" t="t" r="r" b="b"/>
            <a:pathLst>
              <a:path w="586854" h="384411">
                <a:moveTo>
                  <a:pt x="0" y="384411"/>
                </a:moveTo>
                <a:cubicBezTo>
                  <a:pt x="39806" y="208127"/>
                  <a:pt x="79612" y="31844"/>
                  <a:pt x="177421" y="15922"/>
                </a:cubicBezTo>
                <a:cubicBezTo>
                  <a:pt x="275230" y="0"/>
                  <a:pt x="431042" y="144438"/>
                  <a:pt x="586854" y="288877"/>
                </a:cubicBezTo>
              </a:path>
            </a:pathLst>
          </a:custGeom>
          <a:no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900" dirty="0">
              <a:latin typeface="Times New Roman" pitchFamily="18" charset="0"/>
            </a:endParaRPr>
          </a:p>
        </p:txBody>
      </p:sp>
      <p:sp>
        <p:nvSpPr>
          <p:cNvPr id="87" name="Freeform 86"/>
          <p:cNvSpPr/>
          <p:nvPr/>
        </p:nvSpPr>
        <p:spPr bwMode="auto">
          <a:xfrm>
            <a:off x="14377016" y="1227453"/>
            <a:ext cx="1020938" cy="637988"/>
          </a:xfrm>
          <a:custGeom>
            <a:avLst/>
            <a:gdLst>
              <a:gd name="connsiteX0" fmla="*/ 0 w 586854"/>
              <a:gd name="connsiteY0" fmla="*/ 384411 h 384411"/>
              <a:gd name="connsiteX1" fmla="*/ 177421 w 586854"/>
              <a:gd name="connsiteY1" fmla="*/ 15922 h 384411"/>
              <a:gd name="connsiteX2" fmla="*/ 586854 w 586854"/>
              <a:gd name="connsiteY2" fmla="*/ 288877 h 384411"/>
            </a:gdLst>
            <a:ahLst/>
            <a:cxnLst>
              <a:cxn ang="0">
                <a:pos x="connsiteX0" y="connsiteY0"/>
              </a:cxn>
              <a:cxn ang="0">
                <a:pos x="connsiteX1" y="connsiteY1"/>
              </a:cxn>
              <a:cxn ang="0">
                <a:pos x="connsiteX2" y="connsiteY2"/>
              </a:cxn>
            </a:cxnLst>
            <a:rect l="l" t="t" r="r" b="b"/>
            <a:pathLst>
              <a:path w="586854" h="384411">
                <a:moveTo>
                  <a:pt x="0" y="384411"/>
                </a:moveTo>
                <a:cubicBezTo>
                  <a:pt x="39806" y="208127"/>
                  <a:pt x="79612" y="31844"/>
                  <a:pt x="177421" y="15922"/>
                </a:cubicBezTo>
                <a:cubicBezTo>
                  <a:pt x="275230" y="0"/>
                  <a:pt x="431042" y="144438"/>
                  <a:pt x="586854" y="288877"/>
                </a:cubicBezTo>
              </a:path>
            </a:pathLst>
          </a:custGeom>
          <a:no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900" dirty="0">
              <a:latin typeface="Times New Roman" pitchFamily="18" charset="0"/>
            </a:endParaRPr>
          </a:p>
        </p:txBody>
      </p:sp>
      <p:sp>
        <p:nvSpPr>
          <p:cNvPr id="88" name="Freeform 87"/>
          <p:cNvSpPr/>
          <p:nvPr/>
        </p:nvSpPr>
        <p:spPr bwMode="auto">
          <a:xfrm>
            <a:off x="15415475" y="1268675"/>
            <a:ext cx="2289746" cy="1362349"/>
          </a:xfrm>
          <a:custGeom>
            <a:avLst/>
            <a:gdLst>
              <a:gd name="connsiteX0" fmla="*/ 0 w 968991"/>
              <a:gd name="connsiteY0" fmla="*/ 263857 h 768824"/>
              <a:gd name="connsiteX1" fmla="*/ 109182 w 968991"/>
              <a:gd name="connsiteY1" fmla="*/ 18197 h 768824"/>
              <a:gd name="connsiteX2" fmla="*/ 354842 w 968991"/>
              <a:gd name="connsiteY2" fmla="*/ 373039 h 768824"/>
              <a:gd name="connsiteX3" fmla="*/ 600501 w 968991"/>
              <a:gd name="connsiteY3" fmla="*/ 605051 h 768824"/>
              <a:gd name="connsiteX4" fmla="*/ 968991 w 968991"/>
              <a:gd name="connsiteY4" fmla="*/ 768824 h 76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991" h="768824">
                <a:moveTo>
                  <a:pt x="0" y="263857"/>
                </a:moveTo>
                <a:cubicBezTo>
                  <a:pt x="25021" y="131928"/>
                  <a:pt x="50042" y="0"/>
                  <a:pt x="109182" y="18197"/>
                </a:cubicBezTo>
                <a:cubicBezTo>
                  <a:pt x="168322" y="36394"/>
                  <a:pt x="272956" y="275230"/>
                  <a:pt x="354842" y="373039"/>
                </a:cubicBezTo>
                <a:cubicBezTo>
                  <a:pt x="436728" y="470848"/>
                  <a:pt x="498143" y="539087"/>
                  <a:pt x="600501" y="605051"/>
                </a:cubicBezTo>
                <a:cubicBezTo>
                  <a:pt x="702859" y="671015"/>
                  <a:pt x="835925" y="719919"/>
                  <a:pt x="968991" y="768824"/>
                </a:cubicBezTo>
              </a:path>
            </a:pathLst>
          </a:custGeom>
          <a:no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900" dirty="0">
              <a:latin typeface="Times New Roman" pitchFamily="18" charset="0"/>
            </a:endParaRPr>
          </a:p>
        </p:txBody>
      </p:sp>
      <p:sp>
        <p:nvSpPr>
          <p:cNvPr id="89" name="TextBox 88"/>
          <p:cNvSpPr txBox="1"/>
          <p:nvPr/>
        </p:nvSpPr>
        <p:spPr>
          <a:xfrm>
            <a:off x="7740917" y="4417389"/>
            <a:ext cx="2015035" cy="1071957"/>
          </a:xfrm>
          <a:prstGeom prst="rect">
            <a:avLst/>
          </a:prstGeom>
          <a:noFill/>
        </p:spPr>
        <p:txBody>
          <a:bodyPr wrap="none" lIns="192911" tIns="96455" rIns="192911" bIns="96455" rtlCol="0">
            <a:spAutoFit/>
          </a:bodyPr>
          <a:lstStyle/>
          <a:p>
            <a:r>
              <a:rPr lang="en-US" i="1" dirty="0">
                <a:solidFill>
                  <a:srgbClr val="009900"/>
                </a:solidFill>
              </a:rPr>
              <a:t>Filter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F21BDD3-F011-4D2F-AB77-A2D85CF2EE08}"/>
              </a:ext>
            </a:extLst>
          </p:cNvPr>
          <p:cNvPicPr>
            <a:picLocks noChangeAspect="1"/>
          </p:cNvPicPr>
          <p:nvPr/>
        </p:nvPicPr>
        <p:blipFill>
          <a:blip r:embed="rId2"/>
          <a:stretch>
            <a:fillRect/>
          </a:stretch>
        </p:blipFill>
        <p:spPr>
          <a:xfrm>
            <a:off x="0" y="0"/>
            <a:ext cx="21801339" cy="12152313"/>
          </a:xfrm>
          <a:prstGeom prst="rect">
            <a:avLst/>
          </a:prstGeom>
        </p:spPr>
      </p:pic>
    </p:spTree>
    <p:extLst>
      <p:ext uri="{BB962C8B-B14F-4D97-AF65-F5344CB8AC3E}">
        <p14:creationId xmlns:p14="http://schemas.microsoft.com/office/powerpoint/2010/main" val="102244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900311" y="2430463"/>
            <a:ext cx="6122115" cy="2565488"/>
            <a:chOff x="2688" y="1056"/>
            <a:chExt cx="2640" cy="1296"/>
          </a:xfrm>
        </p:grpSpPr>
        <p:sp>
          <p:nvSpPr>
            <p:cNvPr id="26679"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26680"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26638"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39698"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82"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26641" name="Text Box 9"/>
          <p:cNvSpPr txBox="1">
            <a:spLocks noChangeArrowheads="1"/>
          </p:cNvSpPr>
          <p:nvPr/>
        </p:nvSpPr>
        <p:spPr bwMode="auto">
          <a:xfrm>
            <a:off x="1800622" y="1485283"/>
            <a:ext cx="3935432" cy="1364345"/>
          </a:xfrm>
          <a:prstGeom prst="rect">
            <a:avLst/>
          </a:prstGeom>
          <a:noFill/>
          <a:ln w="9525">
            <a:noFill/>
            <a:miter lim="800000"/>
            <a:headEnd/>
            <a:tailEnd/>
          </a:ln>
        </p:spPr>
        <p:txBody>
          <a:bodyPr wrap="none" lIns="192911" tIns="96455" rIns="192911" bIns="96455">
            <a:spAutoFit/>
          </a:bodyPr>
          <a:lstStyle/>
          <a:p>
            <a:r>
              <a:rPr lang="en-US" sz="3800" dirty="0"/>
              <a:t> escape process</a:t>
            </a:r>
          </a:p>
          <a:p>
            <a:r>
              <a:rPr lang="en-US" sz="3800" dirty="0"/>
              <a:t>   </a:t>
            </a:r>
          </a:p>
        </p:txBody>
      </p:sp>
      <p:sp>
        <p:nvSpPr>
          <p:cNvPr id="26644" name="Freeform 30"/>
          <p:cNvSpPr>
            <a:spLocks/>
          </p:cNvSpPr>
          <p:nvPr/>
        </p:nvSpPr>
        <p:spPr bwMode="auto">
          <a:xfrm>
            <a:off x="900311" y="2970565"/>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26645" name="Text Box 33"/>
          <p:cNvSpPr txBox="1">
            <a:spLocks noChangeArrowheads="1"/>
          </p:cNvSpPr>
          <p:nvPr/>
        </p:nvSpPr>
        <p:spPr bwMode="auto">
          <a:xfrm>
            <a:off x="3383669" y="3448782"/>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48197" name="Line 37"/>
          <p:cNvSpPr>
            <a:spLocks noChangeShapeType="1"/>
          </p:cNvSpPr>
          <p:nvPr/>
        </p:nvSpPr>
        <p:spPr bwMode="auto">
          <a:xfrm flipV="1">
            <a:off x="3241119" y="2700514"/>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sp>
        <p:nvSpPr>
          <p:cNvPr id="348222" name="Text Box 62"/>
          <p:cNvSpPr txBox="1">
            <a:spLocks noChangeArrowheads="1"/>
          </p:cNvSpPr>
          <p:nvPr/>
        </p:nvSpPr>
        <p:spPr bwMode="auto">
          <a:xfrm>
            <a:off x="2880995" y="4860925"/>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4" name="Group 70"/>
          <p:cNvGrpSpPr>
            <a:grpSpLocks/>
          </p:cNvGrpSpPr>
          <p:nvPr/>
        </p:nvGrpSpPr>
        <p:grpSpPr bwMode="auto">
          <a:xfrm>
            <a:off x="1980684" y="3105592"/>
            <a:ext cx="1260435" cy="762333"/>
            <a:chOff x="528" y="1104"/>
            <a:chExt cx="336" cy="271"/>
          </a:xfrm>
        </p:grpSpPr>
        <p:sp>
          <p:nvSpPr>
            <p:cNvPr id="26673"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26635"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239699" name="Equation" r:id="rId6" imgW="304560" imgH="203040" progId="Equation.3">
                    <p:embed/>
                  </p:oleObj>
                </mc:Choice>
                <mc:Fallback>
                  <p:oleObj name="Equation" r:id="rId6" imgW="304560" imgH="203040" progId="Equation.3">
                    <p:embed/>
                    <p:pic>
                      <p:nvPicPr>
                        <p:cNvPr id="0" name="Object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73"/>
          <p:cNvGrpSpPr>
            <a:grpSpLocks/>
          </p:cNvGrpSpPr>
          <p:nvPr/>
        </p:nvGrpSpPr>
        <p:grpSpPr bwMode="auto">
          <a:xfrm>
            <a:off x="682737" y="5873619"/>
            <a:ext cx="4899192" cy="1459966"/>
            <a:chOff x="182" y="2088"/>
            <a:chExt cx="1585" cy="519"/>
          </a:xfrm>
        </p:grpSpPr>
        <p:graphicFrame>
          <p:nvGraphicFramePr>
            <p:cNvPr id="26634" name="Object 74"/>
            <p:cNvGraphicFramePr>
              <a:graphicFrameLocks noChangeAspect="1"/>
            </p:cNvGraphicFramePr>
            <p:nvPr/>
          </p:nvGraphicFramePr>
          <p:xfrm>
            <a:off x="336" y="2352"/>
            <a:ext cx="1431" cy="255"/>
          </p:xfrm>
          <a:graphic>
            <a:graphicData uri="http://schemas.openxmlformats.org/presentationml/2006/ole">
              <mc:AlternateContent xmlns:mc="http://schemas.openxmlformats.org/markup-compatibility/2006">
                <mc:Choice xmlns:v="urn:schemas-microsoft-com:vml" Requires="v">
                  <p:oleObj spid="_x0000_s239700" name="Equation" r:id="rId8" imgW="1130040" imgH="203040" progId="Equation.3">
                    <p:embed/>
                  </p:oleObj>
                </mc:Choice>
                <mc:Fallback>
                  <p:oleObj name="Equation" r:id="rId8" imgW="1130040" imgH="203040" progId="Equation.3">
                    <p:embed/>
                    <p:pic>
                      <p:nvPicPr>
                        <p:cNvPr id="0" name="Object 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 y="2352"/>
                          <a:ext cx="1431"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2" name="Text Box 75"/>
            <p:cNvSpPr txBox="1">
              <a:spLocks noChangeArrowheads="1"/>
            </p:cNvSpPr>
            <p:nvPr/>
          </p:nvSpPr>
          <p:spPr bwMode="auto">
            <a:xfrm>
              <a:off x="182" y="2088"/>
              <a:ext cx="896" cy="241"/>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sp>
        <p:nvSpPr>
          <p:cNvPr id="26659" name="Line 115"/>
          <p:cNvSpPr>
            <a:spLocks noChangeShapeType="1"/>
          </p:cNvSpPr>
          <p:nvPr/>
        </p:nvSpPr>
        <p:spPr bwMode="auto">
          <a:xfrm flipV="1">
            <a:off x="1616810" y="7479863"/>
            <a:ext cx="0" cy="3189982"/>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0" name="Line 116"/>
          <p:cNvSpPr>
            <a:spLocks noChangeShapeType="1"/>
          </p:cNvSpPr>
          <p:nvPr/>
        </p:nvSpPr>
        <p:spPr bwMode="auto">
          <a:xfrm>
            <a:off x="1616810" y="10543257"/>
            <a:ext cx="5443129"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1" name="Text Box 117"/>
          <p:cNvSpPr txBox="1">
            <a:spLocks noChangeArrowheads="1"/>
          </p:cNvSpPr>
          <p:nvPr/>
        </p:nvSpPr>
        <p:spPr bwMode="auto">
          <a:xfrm>
            <a:off x="6673556" y="10577013"/>
            <a:ext cx="753472" cy="979624"/>
          </a:xfrm>
          <a:prstGeom prst="rect">
            <a:avLst/>
          </a:prstGeom>
          <a:noFill/>
          <a:ln w="9525">
            <a:noFill/>
            <a:miter lim="800000"/>
            <a:headEnd/>
            <a:tailEnd/>
          </a:ln>
        </p:spPr>
        <p:txBody>
          <a:bodyPr wrap="none" lIns="192911" tIns="96455" rIns="192911" bIns="96455">
            <a:spAutoFit/>
          </a:bodyPr>
          <a:lstStyle/>
          <a:p>
            <a:r>
              <a:rPr lang="fr-CH" sz="5100" i="1" dirty="0"/>
              <a:t>u</a:t>
            </a:r>
            <a:endParaRPr lang="fr-FR" sz="5100" i="1" dirty="0"/>
          </a:p>
        </p:txBody>
      </p:sp>
      <p:sp>
        <p:nvSpPr>
          <p:cNvPr id="26662" name="Line 119"/>
          <p:cNvSpPr>
            <a:spLocks noChangeShapeType="1"/>
          </p:cNvSpPr>
          <p:nvPr/>
        </p:nvSpPr>
        <p:spPr bwMode="auto">
          <a:xfrm>
            <a:off x="5188043" y="10413858"/>
            <a:ext cx="0" cy="255987"/>
          </a:xfrm>
          <a:prstGeom prst="line">
            <a:avLst/>
          </a:prstGeom>
          <a:noFill/>
          <a:ln w="9525">
            <a:solidFill>
              <a:schemeClr val="tx1"/>
            </a:solidFill>
            <a:round/>
            <a:headEnd/>
            <a:tailEnd/>
          </a:ln>
        </p:spPr>
        <p:txBody>
          <a:bodyPr lIns="192911" tIns="96455" rIns="192911" bIns="96455"/>
          <a:lstStyle/>
          <a:p>
            <a:endParaRPr lang="en-US"/>
          </a:p>
        </p:txBody>
      </p:sp>
      <p:graphicFrame>
        <p:nvGraphicFramePr>
          <p:cNvPr id="26629" name="Object 122"/>
          <p:cNvGraphicFramePr>
            <a:graphicFrameLocks noChangeAspect="1"/>
          </p:cNvGraphicFramePr>
          <p:nvPr/>
        </p:nvGraphicFramePr>
        <p:xfrm>
          <a:off x="4929203" y="10796430"/>
          <a:ext cx="600207" cy="720137"/>
        </p:xfrm>
        <a:graphic>
          <a:graphicData uri="http://schemas.openxmlformats.org/presentationml/2006/ole">
            <mc:AlternateContent xmlns:mc="http://schemas.openxmlformats.org/markup-compatibility/2006">
              <mc:Choice xmlns:v="urn:schemas-microsoft-com:vml" Requires="v">
                <p:oleObj spid="_x0000_s239701" name="Equation" r:id="rId10" imgW="126720" imgH="152280" progId="Equation.3">
                  <p:embed/>
                </p:oleObj>
              </mc:Choice>
              <mc:Fallback>
                <p:oleObj name="Equation" r:id="rId10" imgW="126720" imgH="152280" progId="Equation.3">
                  <p:embed/>
                  <p:pic>
                    <p:nvPicPr>
                      <p:cNvPr id="0" name="Object 1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29203" y="10796430"/>
                        <a:ext cx="600207" cy="72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3" name="Line 123"/>
          <p:cNvSpPr>
            <a:spLocks noChangeShapeType="1"/>
          </p:cNvSpPr>
          <p:nvPr/>
        </p:nvSpPr>
        <p:spPr bwMode="auto">
          <a:xfrm>
            <a:off x="5015483" y="11229638"/>
            <a:ext cx="0" cy="680755"/>
          </a:xfrm>
          <a:prstGeom prst="line">
            <a:avLst/>
          </a:prstGeom>
          <a:noFill/>
          <a:ln w="9525">
            <a:noFill/>
            <a:round/>
            <a:headEnd/>
            <a:tailEnd/>
          </a:ln>
        </p:spPr>
        <p:txBody>
          <a:bodyPr wrap="none" lIns="192911" tIns="96455" rIns="192911" bIns="96455" anchor="ctr"/>
          <a:lstStyle/>
          <a:p>
            <a:endParaRPr lang="en-US"/>
          </a:p>
        </p:txBody>
      </p:sp>
      <p:sp>
        <p:nvSpPr>
          <p:cNvPr id="26664" name="Freeform 125"/>
          <p:cNvSpPr>
            <a:spLocks/>
          </p:cNvSpPr>
          <p:nvPr/>
        </p:nvSpPr>
        <p:spPr bwMode="auto">
          <a:xfrm>
            <a:off x="1616810" y="7862435"/>
            <a:ext cx="4591586" cy="2700514"/>
          </a:xfrm>
          <a:custGeom>
            <a:avLst/>
            <a:gdLst>
              <a:gd name="T0" fmla="*/ 0 w 1224"/>
              <a:gd name="T1" fmla="*/ 2147483647 h 960"/>
              <a:gd name="T2" fmla="*/ 2147483647 w 1224"/>
              <a:gd name="T3" fmla="*/ 2147483647 h 960"/>
              <a:gd name="T4" fmla="*/ 2147483647 w 1224"/>
              <a:gd name="T5" fmla="*/ 2147483647 h 960"/>
              <a:gd name="T6" fmla="*/ 2147483647 w 1224"/>
              <a:gd name="T7" fmla="*/ 0 h 960"/>
              <a:gd name="T8" fmla="*/ 0 60000 65536"/>
              <a:gd name="T9" fmla="*/ 0 60000 65536"/>
              <a:gd name="T10" fmla="*/ 0 60000 65536"/>
              <a:gd name="T11" fmla="*/ 0 60000 65536"/>
              <a:gd name="T12" fmla="*/ 0 w 1224"/>
              <a:gd name="T13" fmla="*/ 0 h 960"/>
              <a:gd name="T14" fmla="*/ 1224 w 1224"/>
              <a:gd name="T15" fmla="*/ 960 h 960"/>
            </a:gdLst>
            <a:ahLst/>
            <a:cxnLst>
              <a:cxn ang="T8">
                <a:pos x="T0" y="T1"/>
              </a:cxn>
              <a:cxn ang="T9">
                <a:pos x="T2" y="T3"/>
              </a:cxn>
              <a:cxn ang="T10">
                <a:pos x="T4" y="T5"/>
              </a:cxn>
              <a:cxn ang="T11">
                <a:pos x="T6" y="T7"/>
              </a:cxn>
            </a:cxnLst>
            <a:rect l="T12" t="T13" r="T14" b="T15"/>
            <a:pathLst>
              <a:path w="1224" h="960">
                <a:moveTo>
                  <a:pt x="0" y="953"/>
                </a:moveTo>
                <a:cubicBezTo>
                  <a:pt x="298" y="956"/>
                  <a:pt x="597" y="960"/>
                  <a:pt x="771" y="907"/>
                </a:cubicBezTo>
                <a:cubicBezTo>
                  <a:pt x="945" y="854"/>
                  <a:pt x="968" y="786"/>
                  <a:pt x="1043" y="635"/>
                </a:cubicBezTo>
                <a:cubicBezTo>
                  <a:pt x="1118" y="484"/>
                  <a:pt x="1171" y="242"/>
                  <a:pt x="1224" y="0"/>
                </a:cubicBezTo>
              </a:path>
            </a:pathLst>
          </a:custGeom>
          <a:noFill/>
          <a:ln w="38100">
            <a:solidFill>
              <a:srgbClr val="33CC33"/>
            </a:solidFill>
            <a:round/>
            <a:headEnd/>
            <a:tailEnd/>
          </a:ln>
        </p:spPr>
        <p:txBody>
          <a:bodyPr lIns="192911" tIns="96455" rIns="192911" bIns="96455"/>
          <a:lstStyle/>
          <a:p>
            <a:endParaRPr lang="en-US"/>
          </a:p>
        </p:txBody>
      </p:sp>
      <p:sp>
        <p:nvSpPr>
          <p:cNvPr id="5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8.4</a:t>
            </a:r>
            <a:r>
              <a:rPr lang="en-US" sz="6600" dirty="0">
                <a:solidFill>
                  <a:srgbClr val="FF0000"/>
                </a:solidFill>
                <a:latin typeface="Impact" charset="0"/>
                <a:ea typeface="ＭＳ Ｐゴシック" charset="0"/>
                <a:cs typeface="Impact" charset="0"/>
              </a:rPr>
              <a:t> Escape noise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0" name="Straight Connector 5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6" name="Group 73"/>
          <p:cNvGrpSpPr>
            <a:grpSpLocks/>
          </p:cNvGrpSpPr>
          <p:nvPr/>
        </p:nvGrpSpPr>
        <p:grpSpPr bwMode="auto">
          <a:xfrm>
            <a:off x="10422482" y="2495787"/>
            <a:ext cx="8871092" cy="1389640"/>
            <a:chOff x="182" y="2005"/>
            <a:chExt cx="2870" cy="494"/>
          </a:xfrm>
        </p:grpSpPr>
        <p:graphicFrame>
          <p:nvGraphicFramePr>
            <p:cNvPr id="62" name="Object 74"/>
            <p:cNvGraphicFramePr>
              <a:graphicFrameLocks noChangeAspect="1"/>
            </p:cNvGraphicFramePr>
            <p:nvPr/>
          </p:nvGraphicFramePr>
          <p:xfrm>
            <a:off x="1267" y="2005"/>
            <a:ext cx="1785" cy="494"/>
          </p:xfrm>
          <a:graphic>
            <a:graphicData uri="http://schemas.openxmlformats.org/presentationml/2006/ole">
              <mc:AlternateContent xmlns:mc="http://schemas.openxmlformats.org/markup-compatibility/2006">
                <mc:Choice xmlns:v="urn:schemas-microsoft-com:vml" Requires="v">
                  <p:oleObj spid="_x0000_s239702" name="Equation" r:id="rId12" imgW="1409400" imgH="393480" progId="Equation.DSMT4">
                    <p:embed/>
                  </p:oleObj>
                </mc:Choice>
                <mc:Fallback>
                  <p:oleObj name="Equation" r:id="rId12" imgW="1409400" imgH="39348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7" y="2005"/>
                          <a:ext cx="1785" cy="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Text Box 75"/>
            <p:cNvSpPr txBox="1">
              <a:spLocks noChangeArrowheads="1"/>
            </p:cNvSpPr>
            <p:nvPr/>
          </p:nvSpPr>
          <p:spPr bwMode="auto">
            <a:xfrm>
              <a:off x="182" y="2088"/>
              <a:ext cx="910" cy="241"/>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sp>
        <p:nvSpPr>
          <p:cNvPr id="35" name="Line 123"/>
          <p:cNvSpPr>
            <a:spLocks noChangeShapeType="1"/>
          </p:cNvSpPr>
          <p:nvPr/>
        </p:nvSpPr>
        <p:spPr bwMode="auto">
          <a:xfrm>
            <a:off x="16006508" y="7154436"/>
            <a:ext cx="0" cy="680755"/>
          </a:xfrm>
          <a:prstGeom prst="line">
            <a:avLst/>
          </a:prstGeom>
          <a:noFill/>
          <a:ln w="9525">
            <a:noFill/>
            <a:round/>
            <a:headEnd/>
            <a:tailEnd/>
          </a:ln>
        </p:spPr>
        <p:txBody>
          <a:bodyPr wrap="none" lIns="192911" tIns="96455" rIns="192911" bIns="96455" anchor="ctr"/>
          <a:lstStyle/>
          <a:p>
            <a:endParaRPr lang="en-US"/>
          </a:p>
        </p:txBody>
      </p:sp>
      <p:graphicFrame>
        <p:nvGraphicFramePr>
          <p:cNvPr id="36" name="Object 4"/>
          <p:cNvGraphicFramePr>
            <a:graphicFrameLocks noChangeAspect="1"/>
          </p:cNvGraphicFramePr>
          <p:nvPr/>
        </p:nvGraphicFramePr>
        <p:xfrm>
          <a:off x="11468100" y="7888288"/>
          <a:ext cx="6915150" cy="1672172"/>
        </p:xfrm>
        <a:graphic>
          <a:graphicData uri="http://schemas.openxmlformats.org/presentationml/2006/ole">
            <mc:AlternateContent xmlns:mc="http://schemas.openxmlformats.org/markup-compatibility/2006">
              <mc:Choice xmlns:v="urn:schemas-microsoft-com:vml" Requires="v">
                <p:oleObj spid="_x0000_s239703" name="Equation" r:id="rId14" imgW="1688760" imgH="393480" progId="Equation.DSMT4">
                  <p:embed/>
                </p:oleObj>
              </mc:Choice>
              <mc:Fallback>
                <p:oleObj name="Equation" r:id="rId14" imgW="1688760" imgH="393480" progId="Equation.DSMT4">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68100" y="7888288"/>
                        <a:ext cx="6915150" cy="167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7" name="AutoShape 9"/>
          <p:cNvSpPr>
            <a:spLocks noChangeArrowheads="1"/>
          </p:cNvSpPr>
          <p:nvPr/>
        </p:nvSpPr>
        <p:spPr bwMode="auto">
          <a:xfrm>
            <a:off x="10422482" y="7857175"/>
            <a:ext cx="10379836" cy="3375643"/>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a:p>
        </p:txBody>
      </p:sp>
      <p:graphicFrame>
        <p:nvGraphicFramePr>
          <p:cNvPr id="38" name="Object 20"/>
          <p:cNvGraphicFramePr>
            <a:graphicFrameLocks noChangeAspect="1"/>
          </p:cNvGraphicFramePr>
          <p:nvPr/>
        </p:nvGraphicFramePr>
        <p:xfrm>
          <a:off x="11390313" y="9820275"/>
          <a:ext cx="6992937" cy="1187450"/>
        </p:xfrm>
        <a:graphic>
          <a:graphicData uri="http://schemas.openxmlformats.org/presentationml/2006/ole">
            <mc:AlternateContent xmlns:mc="http://schemas.openxmlformats.org/markup-compatibility/2006">
              <mc:Choice xmlns:v="urn:schemas-microsoft-com:vml" Requires="v">
                <p:oleObj spid="_x0000_s239704" name="Equation" r:id="rId16" imgW="1879560" imgH="279360" progId="Equation.DSMT4">
                  <p:embed/>
                </p:oleObj>
              </mc:Choice>
              <mc:Fallback>
                <p:oleObj name="Equation" r:id="rId16" imgW="1879560" imgH="279360"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90313" y="9820275"/>
                        <a:ext cx="699293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9" name="TextBox 38"/>
          <p:cNvSpPr txBox="1"/>
          <p:nvPr/>
        </p:nvSpPr>
        <p:spPr>
          <a:xfrm>
            <a:off x="10562758" y="6948864"/>
            <a:ext cx="10163360" cy="769441"/>
          </a:xfrm>
          <a:prstGeom prst="rect">
            <a:avLst/>
          </a:prstGeom>
          <a:noFill/>
        </p:spPr>
        <p:txBody>
          <a:bodyPr wrap="none" rtlCol="0">
            <a:spAutoFit/>
          </a:bodyPr>
          <a:lstStyle/>
          <a:p>
            <a:r>
              <a:rPr lang="en-US" sz="4400" dirty="0">
                <a:solidFill>
                  <a:srgbClr val="FF0000"/>
                </a:solidFill>
              </a:rPr>
              <a:t>Example: leaky integrate-and-fire model</a:t>
            </a:r>
          </a:p>
        </p:txBody>
      </p:sp>
      <p:graphicFrame>
        <p:nvGraphicFramePr>
          <p:cNvPr id="20498" name="Object 18"/>
          <p:cNvGraphicFramePr>
            <a:graphicFrameLocks noChangeAspect="1"/>
          </p:cNvGraphicFramePr>
          <p:nvPr/>
        </p:nvGraphicFramePr>
        <p:xfrm>
          <a:off x="760413" y="4970463"/>
          <a:ext cx="398462" cy="717550"/>
        </p:xfrm>
        <a:graphic>
          <a:graphicData uri="http://schemas.openxmlformats.org/presentationml/2006/ole">
            <mc:AlternateContent xmlns:mc="http://schemas.openxmlformats.org/markup-compatibility/2006">
              <mc:Choice xmlns:v="urn:schemas-microsoft-com:vml" Requires="v">
                <p:oleObj spid="_x0000_s239705" name="Equation" r:id="rId18" imgW="101520" imgH="203040" progId="Equation.DSMT4">
                  <p:embed/>
                </p:oleObj>
              </mc:Choice>
              <mc:Fallback>
                <p:oleObj name="Equation" r:id="rId18" imgW="101520" imgH="20304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0413" y="4970463"/>
                        <a:ext cx="398462"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482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7" grpId="0" animBg="1"/>
      <p:bldP spid="348222"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ChangeArrowheads="1"/>
          </p:cNvSpPr>
          <p:nvPr/>
        </p:nvSpPr>
        <p:spPr bwMode="auto">
          <a:xfrm>
            <a:off x="82529" y="-47822"/>
            <a:ext cx="21607463" cy="12152315"/>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2295794" y="1738457"/>
            <a:ext cx="5784498" cy="2447341"/>
            <a:chOff x="612" y="2840"/>
            <a:chExt cx="1542" cy="870"/>
          </a:xfrm>
        </p:grpSpPr>
        <p:sp>
          <p:nvSpPr>
            <p:cNvPr id="9240" name="Oval 4"/>
            <p:cNvSpPr>
              <a:spLocks noChangeArrowheads="1"/>
            </p:cNvSpPr>
            <p:nvPr/>
          </p:nvSpPr>
          <p:spPr bwMode="auto">
            <a:xfrm>
              <a:off x="754" y="3073"/>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41" name="Oval 5"/>
            <p:cNvSpPr>
              <a:spLocks noChangeArrowheads="1"/>
            </p:cNvSpPr>
            <p:nvPr/>
          </p:nvSpPr>
          <p:spPr bwMode="auto">
            <a:xfrm>
              <a:off x="826" y="3146"/>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42" name="Oval 6"/>
            <p:cNvSpPr>
              <a:spLocks noChangeArrowheads="1"/>
            </p:cNvSpPr>
            <p:nvPr/>
          </p:nvSpPr>
          <p:spPr bwMode="auto">
            <a:xfrm>
              <a:off x="897" y="3110"/>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43" name="Oval 7"/>
            <p:cNvSpPr>
              <a:spLocks noChangeArrowheads="1"/>
            </p:cNvSpPr>
            <p:nvPr/>
          </p:nvSpPr>
          <p:spPr bwMode="auto">
            <a:xfrm>
              <a:off x="862" y="3583"/>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44" name="Oval 8"/>
            <p:cNvSpPr>
              <a:spLocks noChangeArrowheads="1"/>
            </p:cNvSpPr>
            <p:nvPr/>
          </p:nvSpPr>
          <p:spPr bwMode="auto">
            <a:xfrm>
              <a:off x="1112" y="329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45" name="Oval 9"/>
            <p:cNvSpPr>
              <a:spLocks noChangeArrowheads="1"/>
            </p:cNvSpPr>
            <p:nvPr/>
          </p:nvSpPr>
          <p:spPr bwMode="auto">
            <a:xfrm>
              <a:off x="1004" y="3219"/>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46" name="Oval 10"/>
            <p:cNvSpPr>
              <a:spLocks noChangeArrowheads="1"/>
            </p:cNvSpPr>
            <p:nvPr/>
          </p:nvSpPr>
          <p:spPr bwMode="auto">
            <a:xfrm>
              <a:off x="826" y="3328"/>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47" name="Oval 11"/>
            <p:cNvSpPr>
              <a:spLocks noChangeArrowheads="1"/>
            </p:cNvSpPr>
            <p:nvPr/>
          </p:nvSpPr>
          <p:spPr bwMode="auto">
            <a:xfrm>
              <a:off x="897" y="3255"/>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48" name="Oval 12"/>
            <p:cNvSpPr>
              <a:spLocks noChangeArrowheads="1"/>
            </p:cNvSpPr>
            <p:nvPr/>
          </p:nvSpPr>
          <p:spPr bwMode="auto">
            <a:xfrm>
              <a:off x="969" y="3510"/>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49" name="Oval 13"/>
            <p:cNvSpPr>
              <a:spLocks noChangeArrowheads="1"/>
            </p:cNvSpPr>
            <p:nvPr/>
          </p:nvSpPr>
          <p:spPr bwMode="auto">
            <a:xfrm>
              <a:off x="1040" y="3401"/>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50" name="Oval 14"/>
            <p:cNvSpPr>
              <a:spLocks noChangeArrowheads="1"/>
            </p:cNvSpPr>
            <p:nvPr/>
          </p:nvSpPr>
          <p:spPr bwMode="auto">
            <a:xfrm>
              <a:off x="647" y="3401"/>
              <a:ext cx="72"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51" name="Oval 15"/>
            <p:cNvSpPr>
              <a:spLocks noChangeArrowheads="1"/>
            </p:cNvSpPr>
            <p:nvPr/>
          </p:nvSpPr>
          <p:spPr bwMode="auto">
            <a:xfrm>
              <a:off x="612" y="3219"/>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52" name="Oval 16"/>
            <p:cNvSpPr>
              <a:spLocks noChangeArrowheads="1"/>
            </p:cNvSpPr>
            <p:nvPr/>
          </p:nvSpPr>
          <p:spPr bwMode="auto">
            <a:xfrm>
              <a:off x="719" y="3474"/>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53" name="Oval 17"/>
            <p:cNvSpPr>
              <a:spLocks noChangeArrowheads="1"/>
            </p:cNvSpPr>
            <p:nvPr/>
          </p:nvSpPr>
          <p:spPr bwMode="auto">
            <a:xfrm>
              <a:off x="683" y="3292"/>
              <a:ext cx="71" cy="73"/>
            </a:xfrm>
            <a:prstGeom prst="ellipse">
              <a:avLst/>
            </a:prstGeom>
            <a:solidFill>
              <a:srgbClr val="FFFF00"/>
            </a:solidFill>
            <a:ln w="9525">
              <a:solidFill>
                <a:schemeClr val="tx1"/>
              </a:solidFill>
              <a:round/>
              <a:headEnd/>
              <a:tailEnd/>
            </a:ln>
          </p:spPr>
          <p:txBody>
            <a:bodyPr wrap="none" anchor="ctr"/>
            <a:lstStyle/>
            <a:p>
              <a:endParaRPr lang="en-US"/>
            </a:p>
          </p:txBody>
        </p:sp>
        <p:sp>
          <p:nvSpPr>
            <p:cNvPr id="9254" name="Line 18"/>
            <p:cNvSpPr>
              <a:spLocks noChangeShapeType="1"/>
            </p:cNvSpPr>
            <p:nvPr/>
          </p:nvSpPr>
          <p:spPr bwMode="auto">
            <a:xfrm flipV="1">
              <a:off x="1156" y="2976"/>
              <a:ext cx="409" cy="10"/>
            </a:xfrm>
            <a:prstGeom prst="line">
              <a:avLst/>
            </a:prstGeom>
            <a:noFill/>
            <a:ln w="9525">
              <a:solidFill>
                <a:schemeClr val="tx1"/>
              </a:solidFill>
              <a:round/>
              <a:headEnd/>
              <a:tailEnd/>
            </a:ln>
          </p:spPr>
          <p:txBody>
            <a:bodyPr wrap="none" anchor="ctr"/>
            <a:lstStyle/>
            <a:p>
              <a:endParaRPr lang="en-US"/>
            </a:p>
          </p:txBody>
        </p:sp>
        <p:sp>
          <p:nvSpPr>
            <p:cNvPr id="9255" name="Line 19"/>
            <p:cNvSpPr>
              <a:spLocks noChangeShapeType="1"/>
            </p:cNvSpPr>
            <p:nvPr/>
          </p:nvSpPr>
          <p:spPr bwMode="auto">
            <a:xfrm flipV="1">
              <a:off x="1156" y="3474"/>
              <a:ext cx="448" cy="1"/>
            </a:xfrm>
            <a:prstGeom prst="line">
              <a:avLst/>
            </a:prstGeom>
            <a:noFill/>
            <a:ln w="9525">
              <a:solidFill>
                <a:schemeClr val="tx1"/>
              </a:solidFill>
              <a:round/>
              <a:headEnd/>
              <a:tailEnd/>
            </a:ln>
          </p:spPr>
          <p:txBody>
            <a:bodyPr wrap="none" anchor="ctr"/>
            <a:lstStyle/>
            <a:p>
              <a:endParaRPr lang="en-US"/>
            </a:p>
          </p:txBody>
        </p:sp>
        <p:sp>
          <p:nvSpPr>
            <p:cNvPr id="9256" name="Line 20"/>
            <p:cNvSpPr>
              <a:spLocks noChangeShapeType="1"/>
            </p:cNvSpPr>
            <p:nvPr/>
          </p:nvSpPr>
          <p:spPr bwMode="auto">
            <a:xfrm flipV="1">
              <a:off x="1202" y="3656"/>
              <a:ext cx="402" cy="1"/>
            </a:xfrm>
            <a:prstGeom prst="line">
              <a:avLst/>
            </a:prstGeom>
            <a:noFill/>
            <a:ln w="9525">
              <a:solidFill>
                <a:schemeClr val="tx1"/>
              </a:solidFill>
              <a:round/>
              <a:headEnd/>
              <a:tailEnd/>
            </a:ln>
          </p:spPr>
          <p:txBody>
            <a:bodyPr wrap="none" anchor="ctr"/>
            <a:lstStyle/>
            <a:p>
              <a:endParaRPr lang="en-US"/>
            </a:p>
          </p:txBody>
        </p:sp>
        <p:sp>
          <p:nvSpPr>
            <p:cNvPr id="9257" name="Line 21"/>
            <p:cNvSpPr>
              <a:spLocks noChangeShapeType="1"/>
            </p:cNvSpPr>
            <p:nvPr/>
          </p:nvSpPr>
          <p:spPr bwMode="auto">
            <a:xfrm>
              <a:off x="1228" y="2840"/>
              <a:ext cx="0" cy="146"/>
            </a:xfrm>
            <a:prstGeom prst="line">
              <a:avLst/>
            </a:prstGeom>
            <a:noFill/>
            <a:ln w="57150">
              <a:solidFill>
                <a:schemeClr val="tx1"/>
              </a:solidFill>
              <a:round/>
              <a:headEnd/>
              <a:tailEnd/>
            </a:ln>
          </p:spPr>
          <p:txBody>
            <a:bodyPr wrap="none" anchor="ctr"/>
            <a:lstStyle/>
            <a:p>
              <a:endParaRPr lang="en-US"/>
            </a:p>
          </p:txBody>
        </p:sp>
        <p:sp>
          <p:nvSpPr>
            <p:cNvPr id="9258" name="Line 22"/>
            <p:cNvSpPr>
              <a:spLocks noChangeShapeType="1"/>
            </p:cNvSpPr>
            <p:nvPr/>
          </p:nvSpPr>
          <p:spPr bwMode="auto">
            <a:xfrm>
              <a:off x="1354" y="3328"/>
              <a:ext cx="0" cy="146"/>
            </a:xfrm>
            <a:prstGeom prst="line">
              <a:avLst/>
            </a:prstGeom>
            <a:noFill/>
            <a:ln w="57150">
              <a:solidFill>
                <a:schemeClr val="tx1"/>
              </a:solidFill>
              <a:round/>
              <a:headEnd/>
              <a:tailEnd/>
            </a:ln>
          </p:spPr>
          <p:txBody>
            <a:bodyPr wrap="none" anchor="ctr"/>
            <a:lstStyle/>
            <a:p>
              <a:endParaRPr lang="en-US"/>
            </a:p>
          </p:txBody>
        </p:sp>
        <p:sp>
          <p:nvSpPr>
            <p:cNvPr id="9259" name="Line 23"/>
            <p:cNvSpPr>
              <a:spLocks noChangeShapeType="1"/>
            </p:cNvSpPr>
            <p:nvPr/>
          </p:nvSpPr>
          <p:spPr bwMode="auto">
            <a:xfrm>
              <a:off x="1426" y="3328"/>
              <a:ext cx="0" cy="146"/>
            </a:xfrm>
            <a:prstGeom prst="line">
              <a:avLst/>
            </a:prstGeom>
            <a:noFill/>
            <a:ln w="57150">
              <a:solidFill>
                <a:schemeClr val="tx1"/>
              </a:solidFill>
              <a:round/>
              <a:headEnd/>
              <a:tailEnd/>
            </a:ln>
          </p:spPr>
          <p:txBody>
            <a:bodyPr wrap="none" anchor="ctr"/>
            <a:lstStyle/>
            <a:p>
              <a:endParaRPr lang="en-US"/>
            </a:p>
          </p:txBody>
        </p:sp>
        <p:sp>
          <p:nvSpPr>
            <p:cNvPr id="9260" name="Line 24"/>
            <p:cNvSpPr>
              <a:spLocks noChangeShapeType="1"/>
            </p:cNvSpPr>
            <p:nvPr/>
          </p:nvSpPr>
          <p:spPr bwMode="auto">
            <a:xfrm>
              <a:off x="1533" y="3510"/>
              <a:ext cx="0" cy="146"/>
            </a:xfrm>
            <a:prstGeom prst="line">
              <a:avLst/>
            </a:prstGeom>
            <a:noFill/>
            <a:ln w="57150">
              <a:solidFill>
                <a:schemeClr val="tx1"/>
              </a:solidFill>
              <a:round/>
              <a:headEnd/>
              <a:tailEnd/>
            </a:ln>
          </p:spPr>
          <p:txBody>
            <a:bodyPr wrap="none" anchor="ctr"/>
            <a:lstStyle/>
            <a:p>
              <a:endParaRPr lang="en-US"/>
            </a:p>
          </p:txBody>
        </p:sp>
        <p:sp>
          <p:nvSpPr>
            <p:cNvPr id="9261" name="Line 25"/>
            <p:cNvSpPr>
              <a:spLocks noChangeShapeType="1"/>
            </p:cNvSpPr>
            <p:nvPr/>
          </p:nvSpPr>
          <p:spPr bwMode="auto">
            <a:xfrm>
              <a:off x="862" y="3401"/>
              <a:ext cx="35" cy="182"/>
            </a:xfrm>
            <a:prstGeom prst="line">
              <a:avLst/>
            </a:prstGeom>
            <a:noFill/>
            <a:ln w="9525">
              <a:solidFill>
                <a:srgbClr val="FF0000"/>
              </a:solidFill>
              <a:round/>
              <a:headEnd/>
              <a:tailEnd/>
            </a:ln>
          </p:spPr>
          <p:txBody>
            <a:bodyPr wrap="none" anchor="ctr"/>
            <a:lstStyle/>
            <a:p>
              <a:endParaRPr lang="en-US"/>
            </a:p>
          </p:txBody>
        </p:sp>
        <p:sp>
          <p:nvSpPr>
            <p:cNvPr id="9262" name="Line 26"/>
            <p:cNvSpPr>
              <a:spLocks noChangeShapeType="1"/>
            </p:cNvSpPr>
            <p:nvPr/>
          </p:nvSpPr>
          <p:spPr bwMode="auto">
            <a:xfrm>
              <a:off x="969" y="3328"/>
              <a:ext cx="107" cy="109"/>
            </a:xfrm>
            <a:prstGeom prst="line">
              <a:avLst/>
            </a:prstGeom>
            <a:noFill/>
            <a:ln w="9525">
              <a:solidFill>
                <a:srgbClr val="FF0000"/>
              </a:solidFill>
              <a:round/>
              <a:headEnd/>
              <a:tailEnd/>
            </a:ln>
          </p:spPr>
          <p:txBody>
            <a:bodyPr wrap="none" anchor="ctr"/>
            <a:lstStyle/>
            <a:p>
              <a:endParaRPr lang="en-US"/>
            </a:p>
          </p:txBody>
        </p:sp>
        <p:sp>
          <p:nvSpPr>
            <p:cNvPr id="9263" name="Line 27"/>
            <p:cNvSpPr>
              <a:spLocks noChangeShapeType="1"/>
            </p:cNvSpPr>
            <p:nvPr/>
          </p:nvSpPr>
          <p:spPr bwMode="auto">
            <a:xfrm flipV="1">
              <a:off x="754" y="3437"/>
              <a:ext cx="286" cy="73"/>
            </a:xfrm>
            <a:prstGeom prst="line">
              <a:avLst/>
            </a:prstGeom>
            <a:noFill/>
            <a:ln w="9525">
              <a:solidFill>
                <a:srgbClr val="FF0000"/>
              </a:solidFill>
              <a:round/>
              <a:headEnd/>
              <a:tailEnd/>
            </a:ln>
          </p:spPr>
          <p:txBody>
            <a:bodyPr wrap="none" anchor="ctr"/>
            <a:lstStyle/>
            <a:p>
              <a:endParaRPr lang="en-US"/>
            </a:p>
          </p:txBody>
        </p:sp>
        <p:sp>
          <p:nvSpPr>
            <p:cNvPr id="9264" name="Line 28"/>
            <p:cNvSpPr>
              <a:spLocks noChangeShapeType="1"/>
            </p:cNvSpPr>
            <p:nvPr/>
          </p:nvSpPr>
          <p:spPr bwMode="auto">
            <a:xfrm>
              <a:off x="862" y="3401"/>
              <a:ext cx="142" cy="146"/>
            </a:xfrm>
            <a:prstGeom prst="line">
              <a:avLst/>
            </a:prstGeom>
            <a:noFill/>
            <a:ln w="9525">
              <a:solidFill>
                <a:srgbClr val="FF0000"/>
              </a:solidFill>
              <a:round/>
              <a:headEnd/>
              <a:tailEnd/>
            </a:ln>
          </p:spPr>
          <p:txBody>
            <a:bodyPr wrap="none" anchor="ctr"/>
            <a:lstStyle/>
            <a:p>
              <a:endParaRPr lang="en-US"/>
            </a:p>
          </p:txBody>
        </p:sp>
        <p:sp>
          <p:nvSpPr>
            <p:cNvPr id="9265" name="Line 29"/>
            <p:cNvSpPr>
              <a:spLocks noChangeShapeType="1"/>
            </p:cNvSpPr>
            <p:nvPr/>
          </p:nvSpPr>
          <p:spPr bwMode="auto">
            <a:xfrm>
              <a:off x="719" y="3365"/>
              <a:ext cx="35" cy="109"/>
            </a:xfrm>
            <a:prstGeom prst="line">
              <a:avLst/>
            </a:prstGeom>
            <a:noFill/>
            <a:ln w="9525">
              <a:solidFill>
                <a:srgbClr val="FF0000"/>
              </a:solidFill>
              <a:round/>
              <a:headEnd/>
              <a:tailEnd/>
            </a:ln>
          </p:spPr>
          <p:txBody>
            <a:bodyPr wrap="none" anchor="ctr"/>
            <a:lstStyle/>
            <a:p>
              <a:endParaRPr lang="en-US"/>
            </a:p>
          </p:txBody>
        </p:sp>
        <p:sp>
          <p:nvSpPr>
            <p:cNvPr id="9266" name="Line 30"/>
            <p:cNvSpPr>
              <a:spLocks noChangeShapeType="1"/>
            </p:cNvSpPr>
            <p:nvPr/>
          </p:nvSpPr>
          <p:spPr bwMode="auto">
            <a:xfrm>
              <a:off x="1040" y="3292"/>
              <a:ext cx="36" cy="109"/>
            </a:xfrm>
            <a:prstGeom prst="line">
              <a:avLst/>
            </a:prstGeom>
            <a:noFill/>
            <a:ln w="9525">
              <a:solidFill>
                <a:srgbClr val="FF0000"/>
              </a:solidFill>
              <a:round/>
              <a:headEnd/>
              <a:tailEnd/>
            </a:ln>
          </p:spPr>
          <p:txBody>
            <a:bodyPr wrap="none" anchor="ctr"/>
            <a:lstStyle/>
            <a:p>
              <a:endParaRPr lang="en-US"/>
            </a:p>
          </p:txBody>
        </p:sp>
        <p:sp>
          <p:nvSpPr>
            <p:cNvPr id="9267" name="Line 31"/>
            <p:cNvSpPr>
              <a:spLocks noChangeShapeType="1"/>
            </p:cNvSpPr>
            <p:nvPr/>
          </p:nvSpPr>
          <p:spPr bwMode="auto">
            <a:xfrm>
              <a:off x="933" y="3146"/>
              <a:ext cx="107" cy="109"/>
            </a:xfrm>
            <a:prstGeom prst="line">
              <a:avLst/>
            </a:prstGeom>
            <a:noFill/>
            <a:ln w="9525">
              <a:solidFill>
                <a:srgbClr val="FF0000"/>
              </a:solidFill>
              <a:round/>
              <a:headEnd/>
              <a:tailEnd/>
            </a:ln>
          </p:spPr>
          <p:txBody>
            <a:bodyPr wrap="none" anchor="ctr"/>
            <a:lstStyle/>
            <a:p>
              <a:endParaRPr lang="en-US"/>
            </a:p>
          </p:txBody>
        </p:sp>
        <p:sp>
          <p:nvSpPr>
            <p:cNvPr id="9268" name="Line 32"/>
            <p:cNvSpPr>
              <a:spLocks noChangeShapeType="1"/>
            </p:cNvSpPr>
            <p:nvPr/>
          </p:nvSpPr>
          <p:spPr bwMode="auto">
            <a:xfrm flipH="1">
              <a:off x="754" y="3219"/>
              <a:ext cx="108" cy="109"/>
            </a:xfrm>
            <a:prstGeom prst="line">
              <a:avLst/>
            </a:prstGeom>
            <a:noFill/>
            <a:ln w="9525">
              <a:solidFill>
                <a:srgbClr val="FF0000"/>
              </a:solidFill>
              <a:round/>
              <a:headEnd/>
              <a:tailEnd/>
            </a:ln>
          </p:spPr>
          <p:txBody>
            <a:bodyPr wrap="none" anchor="ctr"/>
            <a:lstStyle/>
            <a:p>
              <a:endParaRPr lang="en-US"/>
            </a:p>
          </p:txBody>
        </p:sp>
        <p:sp>
          <p:nvSpPr>
            <p:cNvPr id="9269" name="Line 33"/>
            <p:cNvSpPr>
              <a:spLocks noChangeShapeType="1"/>
            </p:cNvSpPr>
            <p:nvPr/>
          </p:nvSpPr>
          <p:spPr bwMode="auto">
            <a:xfrm flipH="1">
              <a:off x="647" y="3146"/>
              <a:ext cx="107" cy="109"/>
            </a:xfrm>
            <a:prstGeom prst="line">
              <a:avLst/>
            </a:prstGeom>
            <a:noFill/>
            <a:ln w="9525">
              <a:solidFill>
                <a:srgbClr val="FF0000"/>
              </a:solidFill>
              <a:round/>
              <a:headEnd/>
              <a:tailEnd/>
            </a:ln>
          </p:spPr>
          <p:txBody>
            <a:bodyPr wrap="none" anchor="ctr"/>
            <a:lstStyle/>
            <a:p>
              <a:endParaRPr lang="en-US"/>
            </a:p>
          </p:txBody>
        </p:sp>
        <p:sp>
          <p:nvSpPr>
            <p:cNvPr id="9270" name="Line 34"/>
            <p:cNvSpPr>
              <a:spLocks noChangeShapeType="1"/>
            </p:cNvSpPr>
            <p:nvPr/>
          </p:nvSpPr>
          <p:spPr bwMode="auto">
            <a:xfrm>
              <a:off x="647" y="3292"/>
              <a:ext cx="36" cy="145"/>
            </a:xfrm>
            <a:prstGeom prst="line">
              <a:avLst/>
            </a:prstGeom>
            <a:noFill/>
            <a:ln w="9525">
              <a:solidFill>
                <a:srgbClr val="FF0000"/>
              </a:solidFill>
              <a:round/>
              <a:headEnd/>
              <a:tailEnd/>
            </a:ln>
          </p:spPr>
          <p:txBody>
            <a:bodyPr wrap="none" anchor="ctr"/>
            <a:lstStyle/>
            <a:p>
              <a:endParaRPr lang="en-US"/>
            </a:p>
          </p:txBody>
        </p:sp>
        <p:sp>
          <p:nvSpPr>
            <p:cNvPr id="9271" name="Line 35"/>
            <p:cNvSpPr>
              <a:spLocks noChangeShapeType="1"/>
            </p:cNvSpPr>
            <p:nvPr/>
          </p:nvSpPr>
          <p:spPr bwMode="auto">
            <a:xfrm flipV="1">
              <a:off x="754" y="3292"/>
              <a:ext cx="143" cy="36"/>
            </a:xfrm>
            <a:prstGeom prst="line">
              <a:avLst/>
            </a:prstGeom>
            <a:noFill/>
            <a:ln w="9525">
              <a:solidFill>
                <a:srgbClr val="FF0000"/>
              </a:solidFill>
              <a:round/>
              <a:headEnd/>
              <a:tailEnd/>
            </a:ln>
          </p:spPr>
          <p:txBody>
            <a:bodyPr wrap="none" anchor="ctr"/>
            <a:lstStyle/>
            <a:p>
              <a:endParaRPr lang="en-US"/>
            </a:p>
          </p:txBody>
        </p:sp>
        <p:sp>
          <p:nvSpPr>
            <p:cNvPr id="9272" name="Line 36"/>
            <p:cNvSpPr>
              <a:spLocks noChangeShapeType="1"/>
            </p:cNvSpPr>
            <p:nvPr/>
          </p:nvSpPr>
          <p:spPr bwMode="auto">
            <a:xfrm flipH="1">
              <a:off x="897" y="3328"/>
              <a:ext cx="250" cy="37"/>
            </a:xfrm>
            <a:prstGeom prst="line">
              <a:avLst/>
            </a:prstGeom>
            <a:noFill/>
            <a:ln w="9525">
              <a:solidFill>
                <a:srgbClr val="FF0000"/>
              </a:solidFill>
              <a:round/>
              <a:headEnd/>
              <a:tailEnd/>
            </a:ln>
          </p:spPr>
          <p:txBody>
            <a:bodyPr wrap="none" anchor="ctr"/>
            <a:lstStyle/>
            <a:p>
              <a:endParaRPr lang="en-US"/>
            </a:p>
          </p:txBody>
        </p:sp>
        <p:sp>
          <p:nvSpPr>
            <p:cNvPr id="9273" name="Line 37"/>
            <p:cNvSpPr>
              <a:spLocks noChangeShapeType="1"/>
            </p:cNvSpPr>
            <p:nvPr/>
          </p:nvSpPr>
          <p:spPr bwMode="auto">
            <a:xfrm>
              <a:off x="754" y="3510"/>
              <a:ext cx="143" cy="73"/>
            </a:xfrm>
            <a:prstGeom prst="line">
              <a:avLst/>
            </a:prstGeom>
            <a:noFill/>
            <a:ln w="9525">
              <a:solidFill>
                <a:srgbClr val="FF0000"/>
              </a:solidFill>
              <a:round/>
              <a:headEnd/>
              <a:tailEnd/>
            </a:ln>
          </p:spPr>
          <p:txBody>
            <a:bodyPr wrap="none" anchor="ctr"/>
            <a:lstStyle/>
            <a:p>
              <a:endParaRPr lang="en-US"/>
            </a:p>
          </p:txBody>
        </p:sp>
        <p:sp>
          <p:nvSpPr>
            <p:cNvPr id="9274" name="Line 38"/>
            <p:cNvSpPr>
              <a:spLocks noChangeShapeType="1"/>
            </p:cNvSpPr>
            <p:nvPr/>
          </p:nvSpPr>
          <p:spPr bwMode="auto">
            <a:xfrm>
              <a:off x="790" y="3146"/>
              <a:ext cx="72" cy="37"/>
            </a:xfrm>
            <a:prstGeom prst="line">
              <a:avLst/>
            </a:prstGeom>
            <a:noFill/>
            <a:ln w="9525">
              <a:solidFill>
                <a:srgbClr val="FF0000"/>
              </a:solidFill>
              <a:round/>
              <a:headEnd/>
              <a:tailEnd/>
            </a:ln>
          </p:spPr>
          <p:txBody>
            <a:bodyPr wrap="none" anchor="ctr"/>
            <a:lstStyle/>
            <a:p>
              <a:endParaRPr lang="en-US"/>
            </a:p>
          </p:txBody>
        </p:sp>
        <p:sp>
          <p:nvSpPr>
            <p:cNvPr id="9275" name="Line 39"/>
            <p:cNvSpPr>
              <a:spLocks noChangeShapeType="1"/>
            </p:cNvSpPr>
            <p:nvPr/>
          </p:nvSpPr>
          <p:spPr bwMode="auto">
            <a:xfrm>
              <a:off x="647" y="3255"/>
              <a:ext cx="250" cy="37"/>
            </a:xfrm>
            <a:prstGeom prst="line">
              <a:avLst/>
            </a:prstGeom>
            <a:noFill/>
            <a:ln w="9525">
              <a:solidFill>
                <a:srgbClr val="FF0000"/>
              </a:solidFill>
              <a:round/>
              <a:headEnd/>
              <a:tailEnd/>
            </a:ln>
          </p:spPr>
          <p:txBody>
            <a:bodyPr wrap="none" anchor="ctr"/>
            <a:lstStyle/>
            <a:p>
              <a:endParaRPr lang="en-US"/>
            </a:p>
          </p:txBody>
        </p:sp>
        <p:sp>
          <p:nvSpPr>
            <p:cNvPr id="9276" name="Line 40"/>
            <p:cNvSpPr>
              <a:spLocks noChangeShapeType="1"/>
            </p:cNvSpPr>
            <p:nvPr/>
          </p:nvSpPr>
          <p:spPr bwMode="auto">
            <a:xfrm flipV="1">
              <a:off x="754" y="3365"/>
              <a:ext cx="108" cy="145"/>
            </a:xfrm>
            <a:prstGeom prst="line">
              <a:avLst/>
            </a:prstGeom>
            <a:noFill/>
            <a:ln w="9525">
              <a:solidFill>
                <a:srgbClr val="FF0000"/>
              </a:solidFill>
              <a:round/>
              <a:headEnd/>
              <a:tailEnd/>
            </a:ln>
          </p:spPr>
          <p:txBody>
            <a:bodyPr wrap="none" anchor="ctr"/>
            <a:lstStyle/>
            <a:p>
              <a:endParaRPr lang="en-US"/>
            </a:p>
          </p:txBody>
        </p:sp>
        <p:sp>
          <p:nvSpPr>
            <p:cNvPr id="9277" name="Line 41"/>
            <p:cNvSpPr>
              <a:spLocks noChangeShapeType="1"/>
            </p:cNvSpPr>
            <p:nvPr/>
          </p:nvSpPr>
          <p:spPr bwMode="auto">
            <a:xfrm flipV="1">
              <a:off x="683" y="3365"/>
              <a:ext cx="179" cy="72"/>
            </a:xfrm>
            <a:prstGeom prst="line">
              <a:avLst/>
            </a:prstGeom>
            <a:noFill/>
            <a:ln w="9525">
              <a:solidFill>
                <a:srgbClr val="FF0000"/>
              </a:solidFill>
              <a:round/>
              <a:headEnd/>
              <a:tailEnd/>
            </a:ln>
          </p:spPr>
          <p:txBody>
            <a:bodyPr wrap="none" anchor="ctr"/>
            <a:lstStyle/>
            <a:p>
              <a:endParaRPr lang="en-US"/>
            </a:p>
          </p:txBody>
        </p:sp>
        <p:sp>
          <p:nvSpPr>
            <p:cNvPr id="9278" name="Line 42"/>
            <p:cNvSpPr>
              <a:spLocks noChangeShapeType="1"/>
            </p:cNvSpPr>
            <p:nvPr/>
          </p:nvSpPr>
          <p:spPr bwMode="auto">
            <a:xfrm flipH="1">
              <a:off x="1076" y="3339"/>
              <a:ext cx="35" cy="98"/>
            </a:xfrm>
            <a:prstGeom prst="line">
              <a:avLst/>
            </a:prstGeom>
            <a:noFill/>
            <a:ln w="9525">
              <a:solidFill>
                <a:srgbClr val="FF0000"/>
              </a:solidFill>
              <a:round/>
              <a:headEnd/>
              <a:tailEnd/>
            </a:ln>
          </p:spPr>
          <p:txBody>
            <a:bodyPr wrap="none" anchor="ctr"/>
            <a:lstStyle/>
            <a:p>
              <a:endParaRPr lang="en-US"/>
            </a:p>
          </p:txBody>
        </p:sp>
        <p:sp>
          <p:nvSpPr>
            <p:cNvPr id="9279" name="Line 43"/>
            <p:cNvSpPr>
              <a:spLocks noChangeShapeType="1"/>
            </p:cNvSpPr>
            <p:nvPr/>
          </p:nvSpPr>
          <p:spPr bwMode="auto">
            <a:xfrm>
              <a:off x="862" y="3365"/>
              <a:ext cx="250" cy="72"/>
            </a:xfrm>
            <a:prstGeom prst="line">
              <a:avLst/>
            </a:prstGeom>
            <a:noFill/>
            <a:ln w="9525">
              <a:solidFill>
                <a:srgbClr val="FF0000"/>
              </a:solidFill>
              <a:round/>
              <a:headEnd/>
              <a:tailEnd/>
            </a:ln>
          </p:spPr>
          <p:txBody>
            <a:bodyPr wrap="none" anchor="ctr"/>
            <a:lstStyle/>
            <a:p>
              <a:endParaRPr lang="en-US"/>
            </a:p>
          </p:txBody>
        </p:sp>
        <p:sp>
          <p:nvSpPr>
            <p:cNvPr id="9280" name="Line 44"/>
            <p:cNvSpPr>
              <a:spLocks noChangeShapeType="1"/>
            </p:cNvSpPr>
            <p:nvPr/>
          </p:nvSpPr>
          <p:spPr bwMode="auto">
            <a:xfrm flipV="1">
              <a:off x="1156" y="3166"/>
              <a:ext cx="409" cy="10"/>
            </a:xfrm>
            <a:prstGeom prst="line">
              <a:avLst/>
            </a:prstGeom>
            <a:noFill/>
            <a:ln w="9525">
              <a:solidFill>
                <a:schemeClr val="tx1"/>
              </a:solidFill>
              <a:round/>
              <a:headEnd/>
              <a:tailEnd/>
            </a:ln>
          </p:spPr>
          <p:txBody>
            <a:bodyPr wrap="none" anchor="ctr"/>
            <a:lstStyle/>
            <a:p>
              <a:endParaRPr lang="en-US"/>
            </a:p>
          </p:txBody>
        </p:sp>
        <p:sp>
          <p:nvSpPr>
            <p:cNvPr id="9281" name="Line 45"/>
            <p:cNvSpPr>
              <a:spLocks noChangeShapeType="1"/>
            </p:cNvSpPr>
            <p:nvPr/>
          </p:nvSpPr>
          <p:spPr bwMode="auto">
            <a:xfrm>
              <a:off x="1292" y="3030"/>
              <a:ext cx="0" cy="146"/>
            </a:xfrm>
            <a:prstGeom prst="line">
              <a:avLst/>
            </a:prstGeom>
            <a:noFill/>
            <a:ln w="57150">
              <a:solidFill>
                <a:schemeClr val="tx1"/>
              </a:solidFill>
              <a:round/>
              <a:headEnd/>
              <a:tailEnd/>
            </a:ln>
          </p:spPr>
          <p:txBody>
            <a:bodyPr wrap="none" anchor="ctr"/>
            <a:lstStyle/>
            <a:p>
              <a:endParaRPr lang="en-US"/>
            </a:p>
          </p:txBody>
        </p:sp>
        <p:sp>
          <p:nvSpPr>
            <p:cNvPr id="9282" name="Line 46"/>
            <p:cNvSpPr>
              <a:spLocks noChangeShapeType="1"/>
            </p:cNvSpPr>
            <p:nvPr/>
          </p:nvSpPr>
          <p:spPr bwMode="auto">
            <a:xfrm>
              <a:off x="1429" y="2840"/>
              <a:ext cx="0" cy="146"/>
            </a:xfrm>
            <a:prstGeom prst="line">
              <a:avLst/>
            </a:prstGeom>
            <a:noFill/>
            <a:ln w="57150">
              <a:solidFill>
                <a:schemeClr val="tx1"/>
              </a:solidFill>
              <a:round/>
              <a:headEnd/>
              <a:tailEnd/>
            </a:ln>
          </p:spPr>
          <p:txBody>
            <a:bodyPr wrap="none" anchor="ctr"/>
            <a:lstStyle/>
            <a:p>
              <a:endParaRPr lang="en-US"/>
            </a:p>
          </p:txBody>
        </p:sp>
        <p:sp>
          <p:nvSpPr>
            <p:cNvPr id="9283" name="Oval 47"/>
            <p:cNvSpPr>
              <a:spLocks noChangeArrowheads="1"/>
            </p:cNvSpPr>
            <p:nvPr/>
          </p:nvSpPr>
          <p:spPr bwMode="auto">
            <a:xfrm>
              <a:off x="1946" y="3249"/>
              <a:ext cx="208" cy="226"/>
            </a:xfrm>
            <a:prstGeom prst="ellipse">
              <a:avLst/>
            </a:prstGeom>
            <a:solidFill>
              <a:srgbClr val="FFFF00"/>
            </a:solidFill>
            <a:ln w="9525">
              <a:solidFill>
                <a:schemeClr val="tx1"/>
              </a:solidFill>
              <a:round/>
              <a:headEnd/>
              <a:tailEnd/>
            </a:ln>
          </p:spPr>
          <p:txBody>
            <a:bodyPr wrap="none" anchor="ctr"/>
            <a:lstStyle/>
            <a:p>
              <a:endParaRPr lang="en-US"/>
            </a:p>
          </p:txBody>
        </p:sp>
        <p:sp>
          <p:nvSpPr>
            <p:cNvPr id="9284" name="Freeform 48"/>
            <p:cNvSpPr>
              <a:spLocks/>
            </p:cNvSpPr>
            <p:nvPr/>
          </p:nvSpPr>
          <p:spPr bwMode="auto">
            <a:xfrm>
              <a:off x="930" y="2946"/>
              <a:ext cx="1043" cy="348"/>
            </a:xfrm>
            <a:custGeom>
              <a:avLst/>
              <a:gdLst>
                <a:gd name="T0" fmla="*/ 0 w 1043"/>
                <a:gd name="T1" fmla="*/ 167 h 348"/>
                <a:gd name="T2" fmla="*/ 453 w 1043"/>
                <a:gd name="T3" fmla="*/ 30 h 348"/>
                <a:gd name="T4" fmla="*/ 1043 w 1043"/>
                <a:gd name="T5" fmla="*/ 348 h 348"/>
                <a:gd name="T6" fmla="*/ 0 60000 65536"/>
                <a:gd name="T7" fmla="*/ 0 60000 65536"/>
                <a:gd name="T8" fmla="*/ 0 60000 65536"/>
                <a:gd name="T9" fmla="*/ 0 w 1043"/>
                <a:gd name="T10" fmla="*/ 0 h 348"/>
                <a:gd name="T11" fmla="*/ 1043 w 1043"/>
                <a:gd name="T12" fmla="*/ 348 h 348"/>
              </a:gdLst>
              <a:ahLst/>
              <a:cxnLst>
                <a:cxn ang="T6">
                  <a:pos x="T0" y="T1"/>
                </a:cxn>
                <a:cxn ang="T7">
                  <a:pos x="T2" y="T3"/>
                </a:cxn>
                <a:cxn ang="T8">
                  <a:pos x="T4" y="T5"/>
                </a:cxn>
              </a:cxnLst>
              <a:rect l="T9" t="T10" r="T11" b="T12"/>
              <a:pathLst>
                <a:path w="1043" h="348">
                  <a:moveTo>
                    <a:pt x="0" y="167"/>
                  </a:moveTo>
                  <a:cubicBezTo>
                    <a:pt x="139" y="83"/>
                    <a:pt x="279" y="0"/>
                    <a:pt x="453" y="30"/>
                  </a:cubicBezTo>
                  <a:cubicBezTo>
                    <a:pt x="627" y="60"/>
                    <a:pt x="945" y="295"/>
                    <a:pt x="1043" y="348"/>
                  </a:cubicBezTo>
                </a:path>
              </a:pathLst>
            </a:custGeom>
            <a:noFill/>
            <a:ln w="9525">
              <a:solidFill>
                <a:srgbClr val="FF0000"/>
              </a:solidFill>
              <a:round/>
              <a:headEnd/>
              <a:tailEnd type="triangle" w="med" len="med"/>
            </a:ln>
          </p:spPr>
          <p:txBody>
            <a:bodyPr/>
            <a:lstStyle/>
            <a:p>
              <a:endParaRPr lang="en-US"/>
            </a:p>
          </p:txBody>
        </p:sp>
        <p:sp>
          <p:nvSpPr>
            <p:cNvPr id="9285" name="Freeform 49"/>
            <p:cNvSpPr>
              <a:spLocks/>
            </p:cNvSpPr>
            <p:nvPr/>
          </p:nvSpPr>
          <p:spPr bwMode="auto">
            <a:xfrm>
              <a:off x="1066" y="3203"/>
              <a:ext cx="861" cy="136"/>
            </a:xfrm>
            <a:custGeom>
              <a:avLst/>
              <a:gdLst>
                <a:gd name="T0" fmla="*/ 0 w 861"/>
                <a:gd name="T1" fmla="*/ 17 h 196"/>
                <a:gd name="T2" fmla="*/ 226 w 861"/>
                <a:gd name="T3" fmla="*/ 2 h 196"/>
                <a:gd name="T4" fmla="*/ 861 w 861"/>
                <a:gd name="T5" fmla="*/ 31 h 196"/>
                <a:gd name="T6" fmla="*/ 0 60000 65536"/>
                <a:gd name="T7" fmla="*/ 0 60000 65536"/>
                <a:gd name="T8" fmla="*/ 0 60000 65536"/>
                <a:gd name="T9" fmla="*/ 0 w 861"/>
                <a:gd name="T10" fmla="*/ 0 h 196"/>
                <a:gd name="T11" fmla="*/ 861 w 861"/>
                <a:gd name="T12" fmla="*/ 196 h 196"/>
              </a:gdLst>
              <a:ahLst/>
              <a:cxnLst>
                <a:cxn ang="T6">
                  <a:pos x="T0" y="T1"/>
                </a:cxn>
                <a:cxn ang="T7">
                  <a:pos x="T2" y="T3"/>
                </a:cxn>
                <a:cxn ang="T8">
                  <a:pos x="T4" y="T5"/>
                </a:cxn>
              </a:cxnLst>
              <a:rect l="T9" t="T10" r="T11" b="T12"/>
              <a:pathLst>
                <a:path w="861" h="196">
                  <a:moveTo>
                    <a:pt x="0" y="106"/>
                  </a:moveTo>
                  <a:cubicBezTo>
                    <a:pt x="41" y="53"/>
                    <a:pt x="83" y="0"/>
                    <a:pt x="226" y="15"/>
                  </a:cubicBezTo>
                  <a:cubicBezTo>
                    <a:pt x="369" y="30"/>
                    <a:pt x="615" y="113"/>
                    <a:pt x="861" y="196"/>
                  </a:cubicBezTo>
                </a:path>
              </a:pathLst>
            </a:custGeom>
            <a:noFill/>
            <a:ln w="9525">
              <a:solidFill>
                <a:srgbClr val="FF0000"/>
              </a:solidFill>
              <a:round/>
              <a:headEnd/>
              <a:tailEnd type="triangle" w="med" len="med"/>
            </a:ln>
          </p:spPr>
          <p:txBody>
            <a:bodyPr/>
            <a:lstStyle/>
            <a:p>
              <a:endParaRPr lang="en-US"/>
            </a:p>
          </p:txBody>
        </p:sp>
        <p:sp>
          <p:nvSpPr>
            <p:cNvPr id="9286" name="Freeform 50"/>
            <p:cNvSpPr>
              <a:spLocks/>
            </p:cNvSpPr>
            <p:nvPr/>
          </p:nvSpPr>
          <p:spPr bwMode="auto">
            <a:xfrm>
              <a:off x="748" y="3475"/>
              <a:ext cx="1270" cy="235"/>
            </a:xfrm>
            <a:custGeom>
              <a:avLst/>
              <a:gdLst>
                <a:gd name="T0" fmla="*/ 0 w 1270"/>
                <a:gd name="T1" fmla="*/ 46 h 235"/>
                <a:gd name="T2" fmla="*/ 590 w 1270"/>
                <a:gd name="T3" fmla="*/ 227 h 235"/>
                <a:gd name="T4" fmla="*/ 1270 w 1270"/>
                <a:gd name="T5" fmla="*/ 0 h 235"/>
                <a:gd name="T6" fmla="*/ 0 60000 65536"/>
                <a:gd name="T7" fmla="*/ 0 60000 65536"/>
                <a:gd name="T8" fmla="*/ 0 60000 65536"/>
                <a:gd name="T9" fmla="*/ 0 w 1270"/>
                <a:gd name="T10" fmla="*/ 0 h 235"/>
                <a:gd name="T11" fmla="*/ 1270 w 1270"/>
                <a:gd name="T12" fmla="*/ 235 h 235"/>
              </a:gdLst>
              <a:ahLst/>
              <a:cxnLst>
                <a:cxn ang="T6">
                  <a:pos x="T0" y="T1"/>
                </a:cxn>
                <a:cxn ang="T7">
                  <a:pos x="T2" y="T3"/>
                </a:cxn>
                <a:cxn ang="T8">
                  <a:pos x="T4" y="T5"/>
                </a:cxn>
              </a:cxnLst>
              <a:rect l="T9" t="T10" r="T11" b="T12"/>
              <a:pathLst>
                <a:path w="1270" h="235">
                  <a:moveTo>
                    <a:pt x="0" y="46"/>
                  </a:moveTo>
                  <a:cubicBezTo>
                    <a:pt x="189" y="140"/>
                    <a:pt x="378" y="235"/>
                    <a:pt x="590" y="227"/>
                  </a:cubicBezTo>
                  <a:cubicBezTo>
                    <a:pt x="802" y="219"/>
                    <a:pt x="1036" y="109"/>
                    <a:pt x="1270" y="0"/>
                  </a:cubicBezTo>
                </a:path>
              </a:pathLst>
            </a:custGeom>
            <a:noFill/>
            <a:ln w="9525">
              <a:solidFill>
                <a:srgbClr val="FF0000"/>
              </a:solidFill>
              <a:round/>
              <a:headEnd/>
              <a:tailEnd type="triangle" w="med" len="med"/>
            </a:ln>
          </p:spPr>
          <p:txBody>
            <a:bodyPr/>
            <a:lstStyle/>
            <a:p>
              <a:endParaRPr lang="en-US"/>
            </a:p>
          </p:txBody>
        </p:sp>
        <p:sp>
          <p:nvSpPr>
            <p:cNvPr id="9287" name="Freeform 51"/>
            <p:cNvSpPr>
              <a:spLocks/>
            </p:cNvSpPr>
            <p:nvPr/>
          </p:nvSpPr>
          <p:spPr bwMode="auto">
            <a:xfrm>
              <a:off x="1111" y="3385"/>
              <a:ext cx="816" cy="151"/>
            </a:xfrm>
            <a:custGeom>
              <a:avLst/>
              <a:gdLst>
                <a:gd name="T0" fmla="*/ 0 w 816"/>
                <a:gd name="T1" fmla="*/ 90 h 151"/>
                <a:gd name="T2" fmla="*/ 272 w 816"/>
                <a:gd name="T3" fmla="*/ 136 h 151"/>
                <a:gd name="T4" fmla="*/ 816 w 816"/>
                <a:gd name="T5" fmla="*/ 0 h 151"/>
                <a:gd name="T6" fmla="*/ 0 60000 65536"/>
                <a:gd name="T7" fmla="*/ 0 60000 65536"/>
                <a:gd name="T8" fmla="*/ 0 60000 65536"/>
                <a:gd name="T9" fmla="*/ 0 w 816"/>
                <a:gd name="T10" fmla="*/ 0 h 151"/>
                <a:gd name="T11" fmla="*/ 816 w 816"/>
                <a:gd name="T12" fmla="*/ 151 h 151"/>
              </a:gdLst>
              <a:ahLst/>
              <a:cxnLst>
                <a:cxn ang="T6">
                  <a:pos x="T0" y="T1"/>
                </a:cxn>
                <a:cxn ang="T7">
                  <a:pos x="T2" y="T3"/>
                </a:cxn>
                <a:cxn ang="T8">
                  <a:pos x="T4" y="T5"/>
                </a:cxn>
              </a:cxnLst>
              <a:rect l="T9" t="T10" r="T11" b="T12"/>
              <a:pathLst>
                <a:path w="816" h="151">
                  <a:moveTo>
                    <a:pt x="0" y="90"/>
                  </a:moveTo>
                  <a:cubicBezTo>
                    <a:pt x="68" y="120"/>
                    <a:pt x="136" y="151"/>
                    <a:pt x="272" y="136"/>
                  </a:cubicBezTo>
                  <a:cubicBezTo>
                    <a:pt x="408" y="121"/>
                    <a:pt x="612" y="60"/>
                    <a:pt x="816" y="0"/>
                  </a:cubicBezTo>
                </a:path>
              </a:pathLst>
            </a:custGeom>
            <a:noFill/>
            <a:ln w="9525">
              <a:solidFill>
                <a:srgbClr val="FF0000"/>
              </a:solidFill>
              <a:round/>
              <a:headEnd/>
              <a:tailEnd type="triangle" w="med" len="med"/>
            </a:ln>
          </p:spPr>
          <p:txBody>
            <a:bodyPr/>
            <a:lstStyle/>
            <a:p>
              <a:endParaRPr lang="en-US"/>
            </a:p>
          </p:txBody>
        </p:sp>
      </p:grpSp>
      <p:sp>
        <p:nvSpPr>
          <p:cNvPr id="9223" name="Text Box 52"/>
          <p:cNvSpPr txBox="1">
            <a:spLocks noChangeArrowheads="1"/>
          </p:cNvSpPr>
          <p:nvPr/>
        </p:nvSpPr>
        <p:spPr bwMode="auto">
          <a:xfrm>
            <a:off x="9907173" y="1519039"/>
            <a:ext cx="8056753" cy="2549285"/>
          </a:xfrm>
          <a:prstGeom prst="rect">
            <a:avLst/>
          </a:prstGeom>
          <a:noFill/>
          <a:ln w="9525">
            <a:noFill/>
            <a:miter lim="800000"/>
            <a:headEnd/>
            <a:tailEnd/>
          </a:ln>
        </p:spPr>
        <p:txBody>
          <a:bodyPr wrap="none" lIns="192911" tIns="96455" rIns="192911" bIns="96455">
            <a:spAutoFit/>
          </a:bodyPr>
          <a:lstStyle/>
          <a:p>
            <a:r>
              <a:rPr lang="fr-CH" sz="5100" b="1" dirty="0" err="1"/>
              <a:t>Stochastic</a:t>
            </a:r>
            <a:r>
              <a:rPr lang="fr-CH" sz="5100" b="1" dirty="0"/>
              <a:t> </a:t>
            </a:r>
            <a:r>
              <a:rPr lang="fr-CH" sz="5100" b="1" dirty="0" err="1"/>
              <a:t>spike</a:t>
            </a:r>
            <a:r>
              <a:rPr lang="fr-CH" sz="5100" b="1" dirty="0"/>
              <a:t> </a:t>
            </a:r>
            <a:r>
              <a:rPr lang="fr-CH" sz="5100" b="1" dirty="0" err="1"/>
              <a:t>arrival</a:t>
            </a:r>
            <a:r>
              <a:rPr lang="fr-CH" sz="5100" dirty="0"/>
              <a:t>: </a:t>
            </a:r>
          </a:p>
          <a:p>
            <a:r>
              <a:rPr lang="fr-CH" sz="5100" dirty="0"/>
              <a:t>  excitation, total rate </a:t>
            </a:r>
            <a:r>
              <a:rPr lang="fr-CH" sz="5100" i="1" dirty="0" err="1"/>
              <a:t>R</a:t>
            </a:r>
            <a:r>
              <a:rPr lang="fr-CH" sz="3400" dirty="0" err="1"/>
              <a:t>e</a:t>
            </a:r>
            <a:endParaRPr lang="fr-CH" sz="3400" dirty="0"/>
          </a:p>
          <a:p>
            <a:r>
              <a:rPr lang="fr-CH" sz="5100" dirty="0"/>
              <a:t>  inhibition, total rate </a:t>
            </a:r>
            <a:r>
              <a:rPr lang="fr-CH" sz="5100" i="1" dirty="0"/>
              <a:t>R</a:t>
            </a:r>
            <a:r>
              <a:rPr lang="fr-CH" sz="3400" dirty="0"/>
              <a:t>i</a:t>
            </a:r>
            <a:endParaRPr lang="fr-FR" sz="3400" dirty="0"/>
          </a:p>
        </p:txBody>
      </p:sp>
      <p:graphicFrame>
        <p:nvGraphicFramePr>
          <p:cNvPr id="9218" name="Object 53"/>
          <p:cNvGraphicFramePr>
            <a:graphicFrameLocks noChangeAspect="1"/>
          </p:cNvGraphicFramePr>
          <p:nvPr/>
        </p:nvGraphicFramePr>
        <p:xfrm>
          <a:off x="3582490" y="4672453"/>
          <a:ext cx="12731897" cy="1654065"/>
        </p:xfrm>
        <a:graphic>
          <a:graphicData uri="http://schemas.openxmlformats.org/presentationml/2006/ole">
            <mc:AlternateContent xmlns:mc="http://schemas.openxmlformats.org/markup-compatibility/2006">
              <mc:Choice xmlns:v="urn:schemas-microsoft-com:vml" Requires="v">
                <p:oleObj spid="_x0000_s305184" name="Equation" r:id="rId4" imgW="2895480" imgH="419040" progId="Equation.3">
                  <p:embed/>
                </p:oleObj>
              </mc:Choice>
              <mc:Fallback>
                <p:oleObj name="Equation" r:id="rId4" imgW="2895480" imgH="419040" progId="Equation.3">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2490" y="4672453"/>
                        <a:ext cx="12731897" cy="1654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3" name="Group 54"/>
          <p:cNvGrpSpPr>
            <a:grpSpLocks/>
          </p:cNvGrpSpPr>
          <p:nvPr/>
        </p:nvGrpSpPr>
        <p:grpSpPr bwMode="auto">
          <a:xfrm>
            <a:off x="255088" y="8816054"/>
            <a:ext cx="6125867" cy="2874922"/>
            <a:chOff x="3005" y="3134"/>
            <a:chExt cx="2188" cy="1022"/>
          </a:xfrm>
        </p:grpSpPr>
        <p:sp>
          <p:nvSpPr>
            <p:cNvPr id="9235" name="Text Box 55"/>
            <p:cNvSpPr txBox="1">
              <a:spLocks noChangeArrowheads="1"/>
            </p:cNvSpPr>
            <p:nvPr/>
          </p:nvSpPr>
          <p:spPr bwMode="auto">
            <a:xfrm>
              <a:off x="3014" y="3134"/>
              <a:ext cx="196" cy="312"/>
            </a:xfrm>
            <a:prstGeom prst="rect">
              <a:avLst/>
            </a:prstGeom>
            <a:noFill/>
            <a:ln w="9525">
              <a:noFill/>
              <a:miter lim="800000"/>
              <a:headEnd/>
              <a:tailEnd/>
            </a:ln>
          </p:spPr>
          <p:txBody>
            <a:bodyPr wrap="none">
              <a:spAutoFit/>
            </a:bodyPr>
            <a:lstStyle/>
            <a:p>
              <a:r>
                <a:rPr lang="fr-CH" sz="5100" i="1" dirty="0"/>
                <a:t>u</a:t>
              </a:r>
              <a:endParaRPr lang="fr-FR" sz="5100" i="1" dirty="0"/>
            </a:p>
          </p:txBody>
        </p:sp>
        <p:sp>
          <p:nvSpPr>
            <p:cNvPr id="9236" name="Line 56"/>
            <p:cNvSpPr>
              <a:spLocks noChangeShapeType="1"/>
            </p:cNvSpPr>
            <p:nvPr/>
          </p:nvSpPr>
          <p:spPr bwMode="auto">
            <a:xfrm>
              <a:off x="3243" y="4156"/>
              <a:ext cx="1950" cy="0"/>
            </a:xfrm>
            <a:prstGeom prst="line">
              <a:avLst/>
            </a:prstGeom>
            <a:noFill/>
            <a:ln w="9525">
              <a:solidFill>
                <a:schemeClr val="tx1"/>
              </a:solidFill>
              <a:round/>
              <a:headEnd/>
              <a:tailEnd type="triangle" w="med" len="med"/>
            </a:ln>
          </p:spPr>
          <p:txBody>
            <a:bodyPr wrap="none" anchor="ctr"/>
            <a:lstStyle/>
            <a:p>
              <a:endParaRPr lang="en-US"/>
            </a:p>
          </p:txBody>
        </p:sp>
        <p:sp>
          <p:nvSpPr>
            <p:cNvPr id="9237" name="Line 57"/>
            <p:cNvSpPr>
              <a:spLocks noChangeShapeType="1"/>
            </p:cNvSpPr>
            <p:nvPr/>
          </p:nvSpPr>
          <p:spPr bwMode="auto">
            <a:xfrm flipV="1">
              <a:off x="3243" y="3294"/>
              <a:ext cx="0" cy="862"/>
            </a:xfrm>
            <a:prstGeom prst="line">
              <a:avLst/>
            </a:prstGeom>
            <a:noFill/>
            <a:ln w="9525">
              <a:solidFill>
                <a:schemeClr val="tx1"/>
              </a:solidFill>
              <a:round/>
              <a:headEnd/>
              <a:tailEnd type="triangle" w="med" len="med"/>
            </a:ln>
          </p:spPr>
          <p:txBody>
            <a:bodyPr wrap="none" anchor="ctr"/>
            <a:lstStyle/>
            <a:p>
              <a:endParaRPr lang="en-US"/>
            </a:p>
          </p:txBody>
        </p:sp>
        <p:sp>
          <p:nvSpPr>
            <p:cNvPr id="9238" name="Freeform 58"/>
            <p:cNvSpPr>
              <a:spLocks/>
            </p:cNvSpPr>
            <p:nvPr/>
          </p:nvSpPr>
          <p:spPr bwMode="auto">
            <a:xfrm>
              <a:off x="3243" y="3448"/>
              <a:ext cx="1872" cy="391"/>
            </a:xfrm>
            <a:custGeom>
              <a:avLst/>
              <a:gdLst>
                <a:gd name="T0" fmla="*/ 0 w 1872"/>
                <a:gd name="T1" fmla="*/ 95 h 391"/>
                <a:gd name="T2" fmla="*/ 16 w 1872"/>
                <a:gd name="T3" fmla="*/ 127 h 391"/>
                <a:gd name="T4" fmla="*/ 40 w 1872"/>
                <a:gd name="T5" fmla="*/ 151 h 391"/>
                <a:gd name="T6" fmla="*/ 88 w 1872"/>
                <a:gd name="T7" fmla="*/ 207 h 391"/>
                <a:gd name="T8" fmla="*/ 120 w 1872"/>
                <a:gd name="T9" fmla="*/ 207 h 391"/>
                <a:gd name="T10" fmla="*/ 144 w 1872"/>
                <a:gd name="T11" fmla="*/ 199 h 391"/>
                <a:gd name="T12" fmla="*/ 200 w 1872"/>
                <a:gd name="T13" fmla="*/ 295 h 391"/>
                <a:gd name="T14" fmla="*/ 280 w 1872"/>
                <a:gd name="T15" fmla="*/ 207 h 391"/>
                <a:gd name="T16" fmla="*/ 320 w 1872"/>
                <a:gd name="T17" fmla="*/ 263 h 391"/>
                <a:gd name="T18" fmla="*/ 376 w 1872"/>
                <a:gd name="T19" fmla="*/ 279 h 391"/>
                <a:gd name="T20" fmla="*/ 400 w 1872"/>
                <a:gd name="T21" fmla="*/ 295 h 391"/>
                <a:gd name="T22" fmla="*/ 408 w 1872"/>
                <a:gd name="T23" fmla="*/ 271 h 391"/>
                <a:gd name="T24" fmla="*/ 456 w 1872"/>
                <a:gd name="T25" fmla="*/ 351 h 391"/>
                <a:gd name="T26" fmla="*/ 480 w 1872"/>
                <a:gd name="T27" fmla="*/ 359 h 391"/>
                <a:gd name="T28" fmla="*/ 528 w 1872"/>
                <a:gd name="T29" fmla="*/ 391 h 391"/>
                <a:gd name="T30" fmla="*/ 624 w 1872"/>
                <a:gd name="T31" fmla="*/ 319 h 391"/>
                <a:gd name="T32" fmla="*/ 736 w 1872"/>
                <a:gd name="T33" fmla="*/ 295 h 391"/>
                <a:gd name="T34" fmla="*/ 760 w 1872"/>
                <a:gd name="T35" fmla="*/ 303 h 391"/>
                <a:gd name="T36" fmla="*/ 792 w 1872"/>
                <a:gd name="T37" fmla="*/ 255 h 391"/>
                <a:gd name="T38" fmla="*/ 816 w 1872"/>
                <a:gd name="T39" fmla="*/ 239 h 391"/>
                <a:gd name="T40" fmla="*/ 832 w 1872"/>
                <a:gd name="T41" fmla="*/ 119 h 391"/>
                <a:gd name="T42" fmla="*/ 856 w 1872"/>
                <a:gd name="T43" fmla="*/ 111 h 391"/>
                <a:gd name="T44" fmla="*/ 928 w 1872"/>
                <a:gd name="T45" fmla="*/ 79 h 391"/>
                <a:gd name="T46" fmla="*/ 944 w 1872"/>
                <a:gd name="T47" fmla="*/ 39 h 391"/>
                <a:gd name="T48" fmla="*/ 992 w 1872"/>
                <a:gd name="T49" fmla="*/ 79 h 391"/>
                <a:gd name="T50" fmla="*/ 1016 w 1872"/>
                <a:gd name="T51" fmla="*/ 87 h 391"/>
                <a:gd name="T52" fmla="*/ 1088 w 1872"/>
                <a:gd name="T53" fmla="*/ 119 h 391"/>
                <a:gd name="T54" fmla="*/ 1120 w 1872"/>
                <a:gd name="T55" fmla="*/ 159 h 391"/>
                <a:gd name="T56" fmla="*/ 1176 w 1872"/>
                <a:gd name="T57" fmla="*/ 215 h 391"/>
                <a:gd name="T58" fmla="*/ 1208 w 1872"/>
                <a:gd name="T59" fmla="*/ 207 h 391"/>
                <a:gd name="T60" fmla="*/ 1216 w 1872"/>
                <a:gd name="T61" fmla="*/ 183 h 391"/>
                <a:gd name="T62" fmla="*/ 1280 w 1872"/>
                <a:gd name="T63" fmla="*/ 127 h 391"/>
                <a:gd name="T64" fmla="*/ 1344 w 1872"/>
                <a:gd name="T65" fmla="*/ 111 h 391"/>
                <a:gd name="T66" fmla="*/ 1376 w 1872"/>
                <a:gd name="T67" fmla="*/ 143 h 391"/>
                <a:gd name="T68" fmla="*/ 1400 w 1872"/>
                <a:gd name="T69" fmla="*/ 127 h 391"/>
                <a:gd name="T70" fmla="*/ 1448 w 1872"/>
                <a:gd name="T71" fmla="*/ 175 h 391"/>
                <a:gd name="T72" fmla="*/ 1528 w 1872"/>
                <a:gd name="T73" fmla="*/ 239 h 391"/>
                <a:gd name="T74" fmla="*/ 1624 w 1872"/>
                <a:gd name="T75" fmla="*/ 239 h 391"/>
                <a:gd name="T76" fmla="*/ 1640 w 1872"/>
                <a:gd name="T77" fmla="*/ 263 h 391"/>
                <a:gd name="T78" fmla="*/ 1656 w 1872"/>
                <a:gd name="T79" fmla="*/ 239 h 391"/>
                <a:gd name="T80" fmla="*/ 1672 w 1872"/>
                <a:gd name="T81" fmla="*/ 263 h 391"/>
                <a:gd name="T82" fmla="*/ 1720 w 1872"/>
                <a:gd name="T83" fmla="*/ 287 h 391"/>
                <a:gd name="T84" fmla="*/ 1784 w 1872"/>
                <a:gd name="T85" fmla="*/ 279 h 391"/>
                <a:gd name="T86" fmla="*/ 1792 w 1872"/>
                <a:gd name="T87" fmla="*/ 255 h 391"/>
                <a:gd name="T88" fmla="*/ 1872 w 1872"/>
                <a:gd name="T89" fmla="*/ 223 h 3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72"/>
                <a:gd name="T136" fmla="*/ 0 h 391"/>
                <a:gd name="T137" fmla="*/ 1872 w 1872"/>
                <a:gd name="T138" fmla="*/ 391 h 3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72" h="391">
                  <a:moveTo>
                    <a:pt x="0" y="95"/>
                  </a:moveTo>
                  <a:cubicBezTo>
                    <a:pt x="5" y="106"/>
                    <a:pt x="9" y="117"/>
                    <a:pt x="16" y="127"/>
                  </a:cubicBezTo>
                  <a:cubicBezTo>
                    <a:pt x="23" y="136"/>
                    <a:pt x="34" y="142"/>
                    <a:pt x="40" y="151"/>
                  </a:cubicBezTo>
                  <a:cubicBezTo>
                    <a:pt x="61" y="182"/>
                    <a:pt x="43" y="192"/>
                    <a:pt x="88" y="207"/>
                  </a:cubicBezTo>
                  <a:cubicBezTo>
                    <a:pt x="144" y="151"/>
                    <a:pt x="89" y="192"/>
                    <a:pt x="120" y="207"/>
                  </a:cubicBezTo>
                  <a:cubicBezTo>
                    <a:pt x="128" y="211"/>
                    <a:pt x="136" y="202"/>
                    <a:pt x="144" y="199"/>
                  </a:cubicBezTo>
                  <a:cubicBezTo>
                    <a:pt x="166" y="232"/>
                    <a:pt x="188" y="258"/>
                    <a:pt x="200" y="295"/>
                  </a:cubicBezTo>
                  <a:cubicBezTo>
                    <a:pt x="232" y="273"/>
                    <a:pt x="258" y="239"/>
                    <a:pt x="280" y="207"/>
                  </a:cubicBezTo>
                  <a:cubicBezTo>
                    <a:pt x="372" y="230"/>
                    <a:pt x="245" y="188"/>
                    <a:pt x="320" y="263"/>
                  </a:cubicBezTo>
                  <a:cubicBezTo>
                    <a:pt x="334" y="277"/>
                    <a:pt x="357" y="274"/>
                    <a:pt x="376" y="279"/>
                  </a:cubicBezTo>
                  <a:cubicBezTo>
                    <a:pt x="384" y="284"/>
                    <a:pt x="391" y="297"/>
                    <a:pt x="400" y="295"/>
                  </a:cubicBezTo>
                  <a:cubicBezTo>
                    <a:pt x="408" y="293"/>
                    <a:pt x="400" y="269"/>
                    <a:pt x="408" y="271"/>
                  </a:cubicBezTo>
                  <a:cubicBezTo>
                    <a:pt x="436" y="278"/>
                    <a:pt x="440" y="335"/>
                    <a:pt x="456" y="351"/>
                  </a:cubicBezTo>
                  <a:cubicBezTo>
                    <a:pt x="462" y="357"/>
                    <a:pt x="473" y="355"/>
                    <a:pt x="480" y="359"/>
                  </a:cubicBezTo>
                  <a:cubicBezTo>
                    <a:pt x="497" y="368"/>
                    <a:pt x="528" y="391"/>
                    <a:pt x="528" y="391"/>
                  </a:cubicBezTo>
                  <a:cubicBezTo>
                    <a:pt x="584" y="382"/>
                    <a:pt x="606" y="373"/>
                    <a:pt x="624" y="319"/>
                  </a:cubicBezTo>
                  <a:cubicBezTo>
                    <a:pt x="668" y="330"/>
                    <a:pt x="717" y="351"/>
                    <a:pt x="736" y="295"/>
                  </a:cubicBezTo>
                  <a:cubicBezTo>
                    <a:pt x="744" y="298"/>
                    <a:pt x="753" y="308"/>
                    <a:pt x="760" y="303"/>
                  </a:cubicBezTo>
                  <a:cubicBezTo>
                    <a:pt x="776" y="292"/>
                    <a:pt x="776" y="266"/>
                    <a:pt x="792" y="255"/>
                  </a:cubicBezTo>
                  <a:cubicBezTo>
                    <a:pt x="800" y="250"/>
                    <a:pt x="808" y="244"/>
                    <a:pt x="816" y="239"/>
                  </a:cubicBezTo>
                  <a:cubicBezTo>
                    <a:pt x="826" y="200"/>
                    <a:pt x="819" y="157"/>
                    <a:pt x="832" y="119"/>
                  </a:cubicBezTo>
                  <a:cubicBezTo>
                    <a:pt x="835" y="111"/>
                    <a:pt x="848" y="114"/>
                    <a:pt x="856" y="111"/>
                  </a:cubicBezTo>
                  <a:cubicBezTo>
                    <a:pt x="897" y="96"/>
                    <a:pt x="892" y="97"/>
                    <a:pt x="928" y="79"/>
                  </a:cubicBezTo>
                  <a:cubicBezTo>
                    <a:pt x="933" y="66"/>
                    <a:pt x="935" y="50"/>
                    <a:pt x="944" y="39"/>
                  </a:cubicBezTo>
                  <a:cubicBezTo>
                    <a:pt x="976" y="0"/>
                    <a:pt x="982" y="69"/>
                    <a:pt x="992" y="79"/>
                  </a:cubicBezTo>
                  <a:cubicBezTo>
                    <a:pt x="998" y="85"/>
                    <a:pt x="1008" y="84"/>
                    <a:pt x="1016" y="87"/>
                  </a:cubicBezTo>
                  <a:cubicBezTo>
                    <a:pt x="1042" y="121"/>
                    <a:pt x="1047" y="133"/>
                    <a:pt x="1088" y="119"/>
                  </a:cubicBezTo>
                  <a:cubicBezTo>
                    <a:pt x="1108" y="199"/>
                    <a:pt x="1078" y="117"/>
                    <a:pt x="1120" y="159"/>
                  </a:cubicBezTo>
                  <a:cubicBezTo>
                    <a:pt x="1184" y="223"/>
                    <a:pt x="1122" y="197"/>
                    <a:pt x="1176" y="215"/>
                  </a:cubicBezTo>
                  <a:cubicBezTo>
                    <a:pt x="1187" y="212"/>
                    <a:pt x="1199" y="214"/>
                    <a:pt x="1208" y="207"/>
                  </a:cubicBezTo>
                  <a:cubicBezTo>
                    <a:pt x="1215" y="202"/>
                    <a:pt x="1212" y="191"/>
                    <a:pt x="1216" y="183"/>
                  </a:cubicBezTo>
                  <a:cubicBezTo>
                    <a:pt x="1231" y="154"/>
                    <a:pt x="1250" y="137"/>
                    <a:pt x="1280" y="127"/>
                  </a:cubicBezTo>
                  <a:cubicBezTo>
                    <a:pt x="1319" y="166"/>
                    <a:pt x="1321" y="157"/>
                    <a:pt x="1344" y="111"/>
                  </a:cubicBezTo>
                  <a:cubicBezTo>
                    <a:pt x="1355" y="122"/>
                    <a:pt x="1361" y="139"/>
                    <a:pt x="1376" y="143"/>
                  </a:cubicBezTo>
                  <a:cubicBezTo>
                    <a:pt x="1385" y="146"/>
                    <a:pt x="1391" y="123"/>
                    <a:pt x="1400" y="127"/>
                  </a:cubicBezTo>
                  <a:cubicBezTo>
                    <a:pt x="1421" y="136"/>
                    <a:pt x="1448" y="175"/>
                    <a:pt x="1448" y="175"/>
                  </a:cubicBezTo>
                  <a:cubicBezTo>
                    <a:pt x="1501" y="157"/>
                    <a:pt x="1501" y="203"/>
                    <a:pt x="1528" y="239"/>
                  </a:cubicBezTo>
                  <a:cubicBezTo>
                    <a:pt x="1552" y="312"/>
                    <a:pt x="1578" y="262"/>
                    <a:pt x="1624" y="239"/>
                  </a:cubicBezTo>
                  <a:cubicBezTo>
                    <a:pt x="1643" y="181"/>
                    <a:pt x="1619" y="242"/>
                    <a:pt x="1640" y="263"/>
                  </a:cubicBezTo>
                  <a:cubicBezTo>
                    <a:pt x="1647" y="270"/>
                    <a:pt x="1651" y="247"/>
                    <a:pt x="1656" y="239"/>
                  </a:cubicBezTo>
                  <a:cubicBezTo>
                    <a:pt x="1661" y="247"/>
                    <a:pt x="1663" y="260"/>
                    <a:pt x="1672" y="263"/>
                  </a:cubicBezTo>
                  <a:cubicBezTo>
                    <a:pt x="1729" y="279"/>
                    <a:pt x="1703" y="220"/>
                    <a:pt x="1720" y="287"/>
                  </a:cubicBezTo>
                  <a:cubicBezTo>
                    <a:pt x="1741" y="284"/>
                    <a:pt x="1764" y="288"/>
                    <a:pt x="1784" y="279"/>
                  </a:cubicBezTo>
                  <a:cubicBezTo>
                    <a:pt x="1792" y="276"/>
                    <a:pt x="1787" y="261"/>
                    <a:pt x="1792" y="255"/>
                  </a:cubicBezTo>
                  <a:cubicBezTo>
                    <a:pt x="1813" y="230"/>
                    <a:pt x="1841" y="223"/>
                    <a:pt x="1872" y="223"/>
                  </a:cubicBezTo>
                </a:path>
              </a:pathLst>
            </a:custGeom>
            <a:noFill/>
            <a:ln w="9525">
              <a:solidFill>
                <a:schemeClr val="tx1"/>
              </a:solidFill>
              <a:round/>
              <a:headEnd/>
              <a:tailEnd/>
            </a:ln>
          </p:spPr>
          <p:txBody>
            <a:bodyPr/>
            <a:lstStyle/>
            <a:p>
              <a:endParaRPr lang="en-US"/>
            </a:p>
          </p:txBody>
        </p:sp>
        <p:sp>
          <p:nvSpPr>
            <p:cNvPr id="9239" name="Line 59"/>
            <p:cNvSpPr>
              <a:spLocks noChangeShapeType="1"/>
            </p:cNvSpPr>
            <p:nvPr/>
          </p:nvSpPr>
          <p:spPr bwMode="auto">
            <a:xfrm>
              <a:off x="3242" y="3657"/>
              <a:ext cx="1860" cy="0"/>
            </a:xfrm>
            <a:prstGeom prst="line">
              <a:avLst/>
            </a:prstGeom>
            <a:noFill/>
            <a:ln w="9525">
              <a:solidFill>
                <a:schemeClr val="accent2"/>
              </a:solidFill>
              <a:round/>
              <a:headEnd/>
              <a:tailEnd/>
            </a:ln>
          </p:spPr>
          <p:txBody>
            <a:bodyPr/>
            <a:lstStyle/>
            <a:p>
              <a:endParaRPr lang="en-US"/>
            </a:p>
          </p:txBody>
        </p:sp>
        <p:graphicFrame>
          <p:nvGraphicFramePr>
            <p:cNvPr id="9220" name="Object 60"/>
            <p:cNvGraphicFramePr>
              <a:graphicFrameLocks noChangeAspect="1"/>
            </p:cNvGraphicFramePr>
            <p:nvPr/>
          </p:nvGraphicFramePr>
          <p:xfrm>
            <a:off x="3005" y="3475"/>
            <a:ext cx="193" cy="268"/>
          </p:xfrm>
          <a:graphic>
            <a:graphicData uri="http://schemas.openxmlformats.org/presentationml/2006/ole">
              <mc:AlternateContent xmlns:mc="http://schemas.openxmlformats.org/markup-compatibility/2006">
                <mc:Choice xmlns:v="urn:schemas-microsoft-com:vml" Requires="v">
                  <p:oleObj spid="_x0000_s305185" name="Equation" r:id="rId6" imgW="164880" imgH="190440" progId="Equation.3">
                    <p:embed/>
                  </p:oleObj>
                </mc:Choice>
                <mc:Fallback>
                  <p:oleObj name="Equation" r:id="rId6" imgW="164880" imgH="190440" progId="Equation.3">
                    <p:embed/>
                    <p:pic>
                      <p:nvPicPr>
                        <p:cNvPr id="0"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5" y="3475"/>
                          <a:ext cx="193"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sp>
        <p:nvSpPr>
          <p:cNvPr id="9225" name="Line 61"/>
          <p:cNvSpPr>
            <a:spLocks noChangeShapeType="1"/>
          </p:cNvSpPr>
          <p:nvPr/>
        </p:nvSpPr>
        <p:spPr bwMode="auto">
          <a:xfrm>
            <a:off x="8931837" y="6332144"/>
            <a:ext cx="3233617" cy="0"/>
          </a:xfrm>
          <a:prstGeom prst="line">
            <a:avLst/>
          </a:prstGeom>
          <a:noFill/>
          <a:ln w="38100">
            <a:solidFill>
              <a:srgbClr val="FF0000"/>
            </a:solidFill>
            <a:round/>
            <a:headEnd/>
            <a:tailEnd/>
          </a:ln>
        </p:spPr>
        <p:txBody>
          <a:bodyPr lIns="192911" tIns="96455" rIns="192911" bIns="96455"/>
          <a:lstStyle/>
          <a:p>
            <a:endParaRPr lang="en-US"/>
          </a:p>
        </p:txBody>
      </p:sp>
      <p:sp>
        <p:nvSpPr>
          <p:cNvPr id="9226" name="Line 62"/>
          <p:cNvSpPr>
            <a:spLocks noChangeShapeType="1"/>
          </p:cNvSpPr>
          <p:nvPr/>
        </p:nvSpPr>
        <p:spPr bwMode="auto">
          <a:xfrm>
            <a:off x="13864790" y="6332144"/>
            <a:ext cx="2213264" cy="0"/>
          </a:xfrm>
          <a:prstGeom prst="line">
            <a:avLst/>
          </a:prstGeom>
          <a:noFill/>
          <a:ln w="38100">
            <a:solidFill>
              <a:schemeClr val="accent1"/>
            </a:solidFill>
            <a:round/>
            <a:headEnd/>
            <a:tailEnd/>
          </a:ln>
        </p:spPr>
        <p:txBody>
          <a:bodyPr lIns="192911" tIns="96455" rIns="192911" bIns="96455"/>
          <a:lstStyle/>
          <a:p>
            <a:endParaRPr lang="en-US"/>
          </a:p>
        </p:txBody>
      </p:sp>
      <p:sp>
        <p:nvSpPr>
          <p:cNvPr id="9227" name="Text Box 63"/>
          <p:cNvSpPr txBox="1">
            <a:spLocks noChangeArrowheads="1"/>
          </p:cNvSpPr>
          <p:nvPr/>
        </p:nvSpPr>
        <p:spPr bwMode="auto">
          <a:xfrm>
            <a:off x="9224437" y="6588129"/>
            <a:ext cx="2170527" cy="979624"/>
          </a:xfrm>
          <a:prstGeom prst="rect">
            <a:avLst/>
          </a:prstGeom>
          <a:noFill/>
          <a:ln w="9525">
            <a:noFill/>
            <a:miter lim="800000"/>
            <a:headEnd/>
            <a:tailEnd/>
          </a:ln>
        </p:spPr>
        <p:txBody>
          <a:bodyPr wrap="none" lIns="192911" tIns="96455" rIns="192911" bIns="96455">
            <a:spAutoFit/>
          </a:bodyPr>
          <a:lstStyle/>
          <a:p>
            <a:r>
              <a:rPr lang="fr-CH" sz="5100" dirty="0">
                <a:solidFill>
                  <a:srgbClr val="FF0000"/>
                </a:solidFill>
              </a:rPr>
              <a:t>EPSC</a:t>
            </a:r>
            <a:endParaRPr lang="fr-FR" sz="5100" dirty="0">
              <a:solidFill>
                <a:srgbClr val="FF0000"/>
              </a:solidFill>
            </a:endParaRPr>
          </a:p>
        </p:txBody>
      </p:sp>
      <p:sp>
        <p:nvSpPr>
          <p:cNvPr id="9228" name="Text Box 64"/>
          <p:cNvSpPr txBox="1">
            <a:spLocks noChangeArrowheads="1"/>
          </p:cNvSpPr>
          <p:nvPr/>
        </p:nvSpPr>
        <p:spPr bwMode="auto">
          <a:xfrm>
            <a:off x="14206159" y="6714717"/>
            <a:ext cx="1915649" cy="979624"/>
          </a:xfrm>
          <a:prstGeom prst="rect">
            <a:avLst/>
          </a:prstGeom>
          <a:noFill/>
          <a:ln w="9525">
            <a:noFill/>
            <a:miter lim="800000"/>
            <a:headEnd/>
            <a:tailEnd/>
          </a:ln>
        </p:spPr>
        <p:txBody>
          <a:bodyPr wrap="none" lIns="192911" tIns="96455" rIns="192911" bIns="96455">
            <a:spAutoFit/>
          </a:bodyPr>
          <a:lstStyle/>
          <a:p>
            <a:r>
              <a:rPr lang="fr-CH" sz="5100" dirty="0">
                <a:solidFill>
                  <a:schemeClr val="accent1"/>
                </a:solidFill>
              </a:rPr>
              <a:t>IPSC</a:t>
            </a:r>
            <a:endParaRPr lang="fr-FR" sz="5100" dirty="0">
              <a:solidFill>
                <a:schemeClr val="accent1"/>
              </a:solidFill>
            </a:endParaRPr>
          </a:p>
        </p:txBody>
      </p:sp>
      <p:sp>
        <p:nvSpPr>
          <p:cNvPr id="9229" name="Text Box 65"/>
          <p:cNvSpPr txBox="1">
            <a:spLocks noChangeArrowheads="1"/>
          </p:cNvSpPr>
          <p:nvPr/>
        </p:nvSpPr>
        <p:spPr bwMode="auto">
          <a:xfrm>
            <a:off x="9100645" y="4163293"/>
            <a:ext cx="7801875" cy="979624"/>
          </a:xfrm>
          <a:prstGeom prst="rect">
            <a:avLst/>
          </a:prstGeom>
          <a:noFill/>
          <a:ln w="9525">
            <a:noFill/>
            <a:miter lim="800000"/>
            <a:headEnd/>
            <a:tailEnd/>
          </a:ln>
        </p:spPr>
        <p:txBody>
          <a:bodyPr wrap="none" lIns="192911" tIns="96455" rIns="192911" bIns="96455">
            <a:spAutoFit/>
          </a:bodyPr>
          <a:lstStyle/>
          <a:p>
            <a:r>
              <a:rPr lang="fr-CH" sz="5100" b="1" dirty="0" err="1"/>
              <a:t>Synaptic</a:t>
            </a:r>
            <a:r>
              <a:rPr lang="fr-CH" sz="5100" b="1" dirty="0"/>
              <a:t> </a:t>
            </a:r>
            <a:r>
              <a:rPr lang="fr-CH" sz="5100" b="1" dirty="0" err="1"/>
              <a:t>current</a:t>
            </a:r>
            <a:r>
              <a:rPr lang="fr-CH" sz="5100" b="1" dirty="0"/>
              <a:t> pulses</a:t>
            </a:r>
            <a:endParaRPr lang="fr-FR" sz="5100" b="1" dirty="0"/>
          </a:p>
        </p:txBody>
      </p:sp>
      <p:sp>
        <p:nvSpPr>
          <p:cNvPr id="9230" name="Text Box 66"/>
          <p:cNvSpPr txBox="1">
            <a:spLocks noChangeArrowheads="1"/>
          </p:cNvSpPr>
          <p:nvPr/>
        </p:nvSpPr>
        <p:spPr bwMode="auto">
          <a:xfrm>
            <a:off x="1106633" y="205353"/>
            <a:ext cx="13181168" cy="1071957"/>
          </a:xfrm>
          <a:prstGeom prst="rect">
            <a:avLst/>
          </a:prstGeom>
          <a:noFill/>
          <a:ln w="9525">
            <a:solidFill>
              <a:srgbClr val="FF0000"/>
            </a:solidFill>
            <a:miter lim="800000"/>
            <a:headEnd/>
            <a:tailEnd/>
          </a:ln>
        </p:spPr>
        <p:txBody>
          <a:bodyPr wrap="none" lIns="192911" tIns="96455" rIns="192911" bIns="96455">
            <a:spAutoFit/>
          </a:bodyPr>
          <a:lstStyle/>
          <a:p>
            <a:r>
              <a:rPr lang="fr-CH">
                <a:solidFill>
                  <a:srgbClr val="FF0000"/>
                </a:solidFill>
              </a:rPr>
              <a:t>Diffusive noise (stochastic spike arrival)</a:t>
            </a:r>
            <a:endParaRPr lang="fr-FR">
              <a:solidFill>
                <a:srgbClr val="FF0000"/>
              </a:solidFill>
            </a:endParaRPr>
          </a:p>
        </p:txBody>
      </p:sp>
      <p:graphicFrame>
        <p:nvGraphicFramePr>
          <p:cNvPr id="9219" name="Object 67"/>
          <p:cNvGraphicFramePr>
            <a:graphicFrameLocks noChangeAspect="1"/>
          </p:cNvGraphicFramePr>
          <p:nvPr/>
        </p:nvGraphicFramePr>
        <p:xfrm>
          <a:off x="3413679" y="7735848"/>
          <a:ext cx="9153161" cy="1403706"/>
        </p:xfrm>
        <a:graphic>
          <a:graphicData uri="http://schemas.openxmlformats.org/presentationml/2006/ole">
            <mc:AlternateContent xmlns:mc="http://schemas.openxmlformats.org/markup-compatibility/2006">
              <mc:Choice xmlns:v="urn:schemas-microsoft-com:vml" Requires="v">
                <p:oleObj spid="_x0000_s305186" name="Equation" r:id="rId8" imgW="2082600" imgH="355320" progId="Equation.3">
                  <p:embed/>
                </p:oleObj>
              </mc:Choice>
              <mc:Fallback>
                <p:oleObj name="Equation" r:id="rId8" imgW="2082600" imgH="355320" progId="Equation.3">
                  <p:embed/>
                  <p:pic>
                    <p:nvPicPr>
                      <p:cNvPr id="0" name="Object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3679" y="7735848"/>
                        <a:ext cx="9153161" cy="1403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9231" name="AutoShape 68"/>
          <p:cNvSpPr>
            <a:spLocks/>
          </p:cNvSpPr>
          <p:nvPr/>
        </p:nvSpPr>
        <p:spPr bwMode="auto">
          <a:xfrm rot="-5400000">
            <a:off x="12676137" y="3820942"/>
            <a:ext cx="509160" cy="7315027"/>
          </a:xfrm>
          <a:prstGeom prst="leftBrace">
            <a:avLst>
              <a:gd name="adj1" fmla="val 89779"/>
              <a:gd name="adj2" fmla="val 50000"/>
            </a:avLst>
          </a:prstGeom>
          <a:noFill/>
          <a:ln w="9525">
            <a:solidFill>
              <a:schemeClr val="accent2"/>
            </a:solidFill>
            <a:round/>
            <a:headEnd/>
            <a:tailEnd/>
          </a:ln>
        </p:spPr>
        <p:txBody>
          <a:bodyPr wrap="none" lIns="192911" tIns="96455" rIns="192911" bIns="96455" anchor="ctr"/>
          <a:lstStyle/>
          <a:p>
            <a:endParaRPr lang="en-US"/>
          </a:p>
        </p:txBody>
      </p:sp>
      <p:sp>
        <p:nvSpPr>
          <p:cNvPr id="9232" name="Line 69"/>
          <p:cNvSpPr>
            <a:spLocks noChangeShapeType="1"/>
          </p:cNvSpPr>
          <p:nvPr/>
        </p:nvSpPr>
        <p:spPr bwMode="auto">
          <a:xfrm>
            <a:off x="5529410" y="6202745"/>
            <a:ext cx="0" cy="1915676"/>
          </a:xfrm>
          <a:prstGeom prst="line">
            <a:avLst/>
          </a:prstGeom>
          <a:noFill/>
          <a:ln w="38100">
            <a:solidFill>
              <a:schemeClr val="accent2"/>
            </a:solidFill>
            <a:round/>
            <a:headEnd/>
            <a:tailEnd type="triangle" w="med" len="med"/>
          </a:ln>
        </p:spPr>
        <p:txBody>
          <a:bodyPr lIns="192911" tIns="96455" rIns="192911" bIns="96455"/>
          <a:lstStyle/>
          <a:p>
            <a:endParaRPr lang="en-US"/>
          </a:p>
        </p:txBody>
      </p:sp>
      <p:sp>
        <p:nvSpPr>
          <p:cNvPr id="9233" name="Text Box 70"/>
          <p:cNvSpPr txBox="1">
            <a:spLocks noChangeArrowheads="1"/>
          </p:cNvSpPr>
          <p:nvPr/>
        </p:nvSpPr>
        <p:spPr bwMode="auto">
          <a:xfrm>
            <a:off x="10927527" y="9302709"/>
            <a:ext cx="8606583" cy="1764454"/>
          </a:xfrm>
          <a:prstGeom prst="rect">
            <a:avLst/>
          </a:prstGeom>
          <a:noFill/>
          <a:ln w="9525">
            <a:solidFill>
              <a:srgbClr val="FF0000"/>
            </a:solidFill>
            <a:miter lim="800000"/>
            <a:headEnd/>
            <a:tailEnd/>
          </a:ln>
        </p:spPr>
        <p:txBody>
          <a:bodyPr wrap="none" lIns="192911" tIns="96455" rIns="192911" bIns="96455">
            <a:spAutoFit/>
          </a:bodyPr>
          <a:lstStyle/>
          <a:p>
            <a:r>
              <a:rPr lang="fr-CH" sz="5100" dirty="0"/>
              <a:t>Langevin </a:t>
            </a:r>
            <a:r>
              <a:rPr lang="fr-CH" sz="5100" dirty="0" err="1"/>
              <a:t>equation</a:t>
            </a:r>
            <a:r>
              <a:rPr lang="fr-CH" sz="5100" dirty="0"/>
              <a:t>,</a:t>
            </a:r>
          </a:p>
          <a:p>
            <a:r>
              <a:rPr lang="fr-CH" sz="5100" dirty="0" err="1"/>
              <a:t>Ornstein</a:t>
            </a:r>
            <a:r>
              <a:rPr lang="fr-CH" sz="5100" dirty="0"/>
              <a:t> Uhlenbeck </a:t>
            </a:r>
            <a:r>
              <a:rPr lang="fr-CH" sz="5100" dirty="0" err="1"/>
              <a:t>process</a:t>
            </a:r>
            <a:endParaRPr lang="fr-FR" sz="5100" dirty="0"/>
          </a:p>
        </p:txBody>
      </p:sp>
      <p:sp>
        <p:nvSpPr>
          <p:cNvPr id="9234" name="Text Box 71"/>
          <p:cNvSpPr txBox="1">
            <a:spLocks noChangeArrowheads="1"/>
          </p:cNvSpPr>
          <p:nvPr/>
        </p:nvSpPr>
        <p:spPr bwMode="auto">
          <a:xfrm>
            <a:off x="14547524" y="7989021"/>
            <a:ext cx="4049246" cy="1071957"/>
          </a:xfrm>
          <a:prstGeom prst="rect">
            <a:avLst/>
          </a:prstGeom>
          <a:solidFill>
            <a:srgbClr val="FFFF00"/>
          </a:solidFill>
          <a:ln w="57150">
            <a:solidFill>
              <a:schemeClr val="tx2"/>
            </a:solidFill>
            <a:miter lim="800000"/>
            <a:headEnd/>
            <a:tailEnd/>
          </a:ln>
        </p:spPr>
        <p:txBody>
          <a:bodyPr wrap="none" lIns="192911" tIns="96455" rIns="192911" bIns="96455">
            <a:spAutoFit/>
          </a:bodyPr>
          <a:lstStyle/>
          <a:p>
            <a:r>
              <a:rPr lang="en-US" i="1"/>
              <a:t>Blackboard</a:t>
            </a:r>
            <a:endParaRPr lang="fr-FR" i="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13320" name="Text Box 9"/>
          <p:cNvSpPr txBox="1">
            <a:spLocks noChangeArrowheads="1"/>
          </p:cNvSpPr>
          <p:nvPr/>
        </p:nvSpPr>
        <p:spPr bwMode="auto">
          <a:xfrm>
            <a:off x="3540006" y="205353"/>
            <a:ext cx="13181168" cy="1071957"/>
          </a:xfrm>
          <a:prstGeom prst="rect">
            <a:avLst/>
          </a:prstGeom>
          <a:noFill/>
          <a:ln w="9525">
            <a:solidFill>
              <a:srgbClr val="FF0000"/>
            </a:solidFill>
            <a:miter lim="800000"/>
            <a:headEnd/>
            <a:tailEnd/>
          </a:ln>
        </p:spPr>
        <p:txBody>
          <a:bodyPr wrap="none" lIns="192911" tIns="96455" rIns="192911" bIns="96455">
            <a:spAutoFit/>
          </a:bodyPr>
          <a:lstStyle/>
          <a:p>
            <a:r>
              <a:rPr lang="fr-CH">
                <a:solidFill>
                  <a:srgbClr val="FF0000"/>
                </a:solidFill>
              </a:rPr>
              <a:t>Diffusive noise (stochastic spike arrival)</a:t>
            </a:r>
            <a:endParaRPr lang="fr-FR">
              <a:solidFill>
                <a:srgbClr val="FF0000"/>
              </a:solidFill>
            </a:endParaRPr>
          </a:p>
        </p:txBody>
      </p:sp>
      <p:sp>
        <p:nvSpPr>
          <p:cNvPr id="13321" name="Line 14"/>
          <p:cNvSpPr>
            <a:spLocks noChangeShapeType="1"/>
          </p:cNvSpPr>
          <p:nvPr/>
        </p:nvSpPr>
        <p:spPr bwMode="auto">
          <a:xfrm>
            <a:off x="1669059" y="5600755"/>
            <a:ext cx="7315027"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13322" name="Line 15"/>
          <p:cNvSpPr>
            <a:spLocks noChangeShapeType="1"/>
          </p:cNvSpPr>
          <p:nvPr/>
        </p:nvSpPr>
        <p:spPr bwMode="auto">
          <a:xfrm flipH="1" flipV="1">
            <a:off x="1665309" y="2028201"/>
            <a:ext cx="3750" cy="3572555"/>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pSp>
        <p:nvGrpSpPr>
          <p:cNvPr id="2" name="Group 16"/>
          <p:cNvGrpSpPr>
            <a:grpSpLocks/>
          </p:cNvGrpSpPr>
          <p:nvPr/>
        </p:nvGrpSpPr>
        <p:grpSpPr bwMode="auto">
          <a:xfrm>
            <a:off x="1669059" y="2028200"/>
            <a:ext cx="7119959" cy="796088"/>
            <a:chOff x="2688" y="1296"/>
            <a:chExt cx="2570" cy="336"/>
          </a:xfrm>
        </p:grpSpPr>
        <p:graphicFrame>
          <p:nvGraphicFramePr>
            <p:cNvPr id="13318" name="Object 5"/>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306238" name="Equation" r:id="rId4" imgW="139680" imgH="177480" progId="Equation.3">
                    <p:embed/>
                  </p:oleObj>
                </mc:Choice>
                <mc:Fallback>
                  <p:oleObj name="Equation" r:id="rId4" imgW="139680" imgH="17748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30" name="Line 1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sp>
        <p:nvSpPr>
          <p:cNvPr id="13324" name="Freeform 26"/>
          <p:cNvSpPr>
            <a:spLocks/>
          </p:cNvSpPr>
          <p:nvPr/>
        </p:nvSpPr>
        <p:spPr bwMode="auto">
          <a:xfrm>
            <a:off x="1665308" y="3687891"/>
            <a:ext cx="5788248" cy="1912864"/>
          </a:xfrm>
          <a:custGeom>
            <a:avLst/>
            <a:gdLst>
              <a:gd name="T0" fmla="*/ 0 w 1543"/>
              <a:gd name="T1" fmla="*/ 2147483647 h 680"/>
              <a:gd name="T2" fmla="*/ 2147483647 w 1543"/>
              <a:gd name="T3" fmla="*/ 2147483647 h 680"/>
              <a:gd name="T4" fmla="*/ 2147483647 w 1543"/>
              <a:gd name="T5" fmla="*/ 2147483647 h 680"/>
              <a:gd name="T6" fmla="*/ 2147483647 w 1543"/>
              <a:gd name="T7" fmla="*/ 0 h 680"/>
              <a:gd name="T8" fmla="*/ 0 60000 65536"/>
              <a:gd name="T9" fmla="*/ 0 60000 65536"/>
              <a:gd name="T10" fmla="*/ 0 60000 65536"/>
              <a:gd name="T11" fmla="*/ 0 60000 65536"/>
              <a:gd name="T12" fmla="*/ 0 w 1543"/>
              <a:gd name="T13" fmla="*/ 0 h 680"/>
              <a:gd name="T14" fmla="*/ 1543 w 1543"/>
              <a:gd name="T15" fmla="*/ 680 h 680"/>
            </a:gdLst>
            <a:ahLst/>
            <a:cxnLst>
              <a:cxn ang="T8">
                <a:pos x="T0" y="T1"/>
              </a:cxn>
              <a:cxn ang="T9">
                <a:pos x="T2" y="T3"/>
              </a:cxn>
              <a:cxn ang="T10">
                <a:pos x="T4" y="T5"/>
              </a:cxn>
              <a:cxn ang="T11">
                <a:pos x="T6" y="T7"/>
              </a:cxn>
            </a:cxnLst>
            <a:rect l="T12" t="T13" r="T14" b="T15"/>
            <a:pathLst>
              <a:path w="1543" h="680">
                <a:moveTo>
                  <a:pt x="0" y="680"/>
                </a:moveTo>
                <a:cubicBezTo>
                  <a:pt x="64" y="529"/>
                  <a:pt x="129" y="378"/>
                  <a:pt x="227" y="272"/>
                </a:cubicBezTo>
                <a:cubicBezTo>
                  <a:pt x="325" y="166"/>
                  <a:pt x="371" y="90"/>
                  <a:pt x="590" y="45"/>
                </a:cubicBezTo>
                <a:cubicBezTo>
                  <a:pt x="809" y="0"/>
                  <a:pt x="1176" y="0"/>
                  <a:pt x="1543" y="0"/>
                </a:cubicBezTo>
              </a:path>
            </a:pathLst>
          </a:custGeom>
          <a:noFill/>
          <a:ln w="9525">
            <a:solidFill>
              <a:schemeClr val="tx1"/>
            </a:solidFill>
            <a:round/>
            <a:headEnd/>
            <a:tailEnd/>
          </a:ln>
        </p:spPr>
        <p:txBody>
          <a:bodyPr lIns="192911" tIns="96455" rIns="192911" bIns="96455"/>
          <a:lstStyle/>
          <a:p>
            <a:endParaRPr lang="en-US"/>
          </a:p>
        </p:txBody>
      </p:sp>
      <p:sp>
        <p:nvSpPr>
          <p:cNvPr id="13325" name="Freeform 27"/>
          <p:cNvSpPr>
            <a:spLocks/>
          </p:cNvSpPr>
          <p:nvPr/>
        </p:nvSpPr>
        <p:spPr bwMode="auto">
          <a:xfrm>
            <a:off x="1665308" y="3305318"/>
            <a:ext cx="5788248" cy="2295437"/>
          </a:xfrm>
          <a:custGeom>
            <a:avLst/>
            <a:gdLst>
              <a:gd name="T0" fmla="*/ 0 w 1543"/>
              <a:gd name="T1" fmla="*/ 2147483647 h 680"/>
              <a:gd name="T2" fmla="*/ 2147483647 w 1543"/>
              <a:gd name="T3" fmla="*/ 2147483647 h 680"/>
              <a:gd name="T4" fmla="*/ 2147483647 w 1543"/>
              <a:gd name="T5" fmla="*/ 2147483647 h 680"/>
              <a:gd name="T6" fmla="*/ 2147483647 w 1543"/>
              <a:gd name="T7" fmla="*/ 0 h 680"/>
              <a:gd name="T8" fmla="*/ 0 60000 65536"/>
              <a:gd name="T9" fmla="*/ 0 60000 65536"/>
              <a:gd name="T10" fmla="*/ 0 60000 65536"/>
              <a:gd name="T11" fmla="*/ 0 60000 65536"/>
              <a:gd name="T12" fmla="*/ 0 w 1543"/>
              <a:gd name="T13" fmla="*/ 0 h 680"/>
              <a:gd name="T14" fmla="*/ 1543 w 1543"/>
              <a:gd name="T15" fmla="*/ 680 h 680"/>
            </a:gdLst>
            <a:ahLst/>
            <a:cxnLst>
              <a:cxn ang="T8">
                <a:pos x="T0" y="T1"/>
              </a:cxn>
              <a:cxn ang="T9">
                <a:pos x="T2" y="T3"/>
              </a:cxn>
              <a:cxn ang="T10">
                <a:pos x="T4" y="T5"/>
              </a:cxn>
              <a:cxn ang="T11">
                <a:pos x="T6" y="T7"/>
              </a:cxn>
            </a:cxnLst>
            <a:rect l="T12" t="T13" r="T14" b="T15"/>
            <a:pathLst>
              <a:path w="1543" h="680">
                <a:moveTo>
                  <a:pt x="0" y="680"/>
                </a:moveTo>
                <a:cubicBezTo>
                  <a:pt x="64" y="529"/>
                  <a:pt x="129" y="378"/>
                  <a:pt x="227" y="272"/>
                </a:cubicBezTo>
                <a:cubicBezTo>
                  <a:pt x="325" y="166"/>
                  <a:pt x="371" y="90"/>
                  <a:pt x="590" y="45"/>
                </a:cubicBezTo>
                <a:cubicBezTo>
                  <a:pt x="809" y="0"/>
                  <a:pt x="1176" y="0"/>
                  <a:pt x="1543" y="0"/>
                </a:cubicBezTo>
              </a:path>
            </a:pathLst>
          </a:custGeom>
          <a:noFill/>
          <a:ln w="9525">
            <a:solidFill>
              <a:schemeClr val="tx1"/>
            </a:solidFill>
            <a:prstDash val="dash"/>
            <a:round/>
            <a:headEnd/>
            <a:tailEnd/>
          </a:ln>
        </p:spPr>
        <p:txBody>
          <a:bodyPr lIns="192911" tIns="96455" rIns="192911" bIns="96455"/>
          <a:lstStyle/>
          <a:p>
            <a:endParaRPr lang="en-US"/>
          </a:p>
        </p:txBody>
      </p:sp>
      <p:sp>
        <p:nvSpPr>
          <p:cNvPr id="13326" name="Freeform 28"/>
          <p:cNvSpPr>
            <a:spLocks/>
          </p:cNvSpPr>
          <p:nvPr/>
        </p:nvSpPr>
        <p:spPr bwMode="auto">
          <a:xfrm>
            <a:off x="1665308" y="4070464"/>
            <a:ext cx="5788248" cy="1530291"/>
          </a:xfrm>
          <a:custGeom>
            <a:avLst/>
            <a:gdLst>
              <a:gd name="T0" fmla="*/ 0 w 1543"/>
              <a:gd name="T1" fmla="*/ 2147483647 h 680"/>
              <a:gd name="T2" fmla="*/ 2147483647 w 1543"/>
              <a:gd name="T3" fmla="*/ 2147483647 h 680"/>
              <a:gd name="T4" fmla="*/ 2147483647 w 1543"/>
              <a:gd name="T5" fmla="*/ 2147483647 h 680"/>
              <a:gd name="T6" fmla="*/ 2147483647 w 1543"/>
              <a:gd name="T7" fmla="*/ 0 h 680"/>
              <a:gd name="T8" fmla="*/ 0 60000 65536"/>
              <a:gd name="T9" fmla="*/ 0 60000 65536"/>
              <a:gd name="T10" fmla="*/ 0 60000 65536"/>
              <a:gd name="T11" fmla="*/ 0 60000 65536"/>
              <a:gd name="T12" fmla="*/ 0 w 1543"/>
              <a:gd name="T13" fmla="*/ 0 h 680"/>
              <a:gd name="T14" fmla="*/ 1543 w 1543"/>
              <a:gd name="T15" fmla="*/ 680 h 680"/>
            </a:gdLst>
            <a:ahLst/>
            <a:cxnLst>
              <a:cxn ang="T8">
                <a:pos x="T0" y="T1"/>
              </a:cxn>
              <a:cxn ang="T9">
                <a:pos x="T2" y="T3"/>
              </a:cxn>
              <a:cxn ang="T10">
                <a:pos x="T4" y="T5"/>
              </a:cxn>
              <a:cxn ang="T11">
                <a:pos x="T6" y="T7"/>
              </a:cxn>
            </a:cxnLst>
            <a:rect l="T12" t="T13" r="T14" b="T15"/>
            <a:pathLst>
              <a:path w="1543" h="680">
                <a:moveTo>
                  <a:pt x="0" y="680"/>
                </a:moveTo>
                <a:cubicBezTo>
                  <a:pt x="64" y="529"/>
                  <a:pt x="129" y="378"/>
                  <a:pt x="227" y="272"/>
                </a:cubicBezTo>
                <a:cubicBezTo>
                  <a:pt x="325" y="166"/>
                  <a:pt x="371" y="90"/>
                  <a:pt x="590" y="45"/>
                </a:cubicBezTo>
                <a:cubicBezTo>
                  <a:pt x="809" y="0"/>
                  <a:pt x="1176" y="0"/>
                  <a:pt x="1543" y="0"/>
                </a:cubicBezTo>
              </a:path>
            </a:pathLst>
          </a:custGeom>
          <a:noFill/>
          <a:ln w="9525">
            <a:solidFill>
              <a:schemeClr val="tx1"/>
            </a:solidFill>
            <a:prstDash val="dash"/>
            <a:round/>
            <a:headEnd/>
            <a:tailEnd/>
          </a:ln>
        </p:spPr>
        <p:txBody>
          <a:bodyPr lIns="192911" tIns="96455" rIns="192911" bIns="96455"/>
          <a:lstStyle/>
          <a:p>
            <a:endParaRPr lang="en-US"/>
          </a:p>
        </p:txBody>
      </p:sp>
      <p:sp>
        <p:nvSpPr>
          <p:cNvPr id="13327" name="Freeform 29"/>
          <p:cNvSpPr>
            <a:spLocks/>
          </p:cNvSpPr>
          <p:nvPr/>
        </p:nvSpPr>
        <p:spPr bwMode="auto">
          <a:xfrm>
            <a:off x="1669058" y="3336260"/>
            <a:ext cx="5882032" cy="2205420"/>
          </a:xfrm>
          <a:custGeom>
            <a:avLst/>
            <a:gdLst>
              <a:gd name="T0" fmla="*/ 0 w 1568"/>
              <a:gd name="T1" fmla="*/ 2147483647 h 784"/>
              <a:gd name="T2" fmla="*/ 2147483647 w 1568"/>
              <a:gd name="T3" fmla="*/ 2147483647 h 784"/>
              <a:gd name="T4" fmla="*/ 2147483647 w 1568"/>
              <a:gd name="T5" fmla="*/ 2147483647 h 784"/>
              <a:gd name="T6" fmla="*/ 2147483647 w 1568"/>
              <a:gd name="T7" fmla="*/ 2147483647 h 784"/>
              <a:gd name="T8" fmla="*/ 2147483647 w 1568"/>
              <a:gd name="T9" fmla="*/ 2147483647 h 784"/>
              <a:gd name="T10" fmla="*/ 2147483647 w 1568"/>
              <a:gd name="T11" fmla="*/ 2147483647 h 784"/>
              <a:gd name="T12" fmla="*/ 2147483647 w 1568"/>
              <a:gd name="T13" fmla="*/ 2147483647 h 784"/>
              <a:gd name="T14" fmla="*/ 2147483647 w 1568"/>
              <a:gd name="T15" fmla="*/ 2147483647 h 784"/>
              <a:gd name="T16" fmla="*/ 2147483647 w 1568"/>
              <a:gd name="T17" fmla="*/ 2147483647 h 784"/>
              <a:gd name="T18" fmla="*/ 2147483647 w 1568"/>
              <a:gd name="T19" fmla="*/ 2147483647 h 784"/>
              <a:gd name="T20" fmla="*/ 2147483647 w 1568"/>
              <a:gd name="T21" fmla="*/ 2147483647 h 784"/>
              <a:gd name="T22" fmla="*/ 2147483647 w 1568"/>
              <a:gd name="T23" fmla="*/ 2147483647 h 784"/>
              <a:gd name="T24" fmla="*/ 2147483647 w 1568"/>
              <a:gd name="T25" fmla="*/ 2147483647 h 784"/>
              <a:gd name="T26" fmla="*/ 2147483647 w 1568"/>
              <a:gd name="T27" fmla="*/ 2147483647 h 784"/>
              <a:gd name="T28" fmla="*/ 2147483647 w 1568"/>
              <a:gd name="T29" fmla="*/ 2147483647 h 784"/>
              <a:gd name="T30" fmla="*/ 2147483647 w 1568"/>
              <a:gd name="T31" fmla="*/ 2147483647 h 784"/>
              <a:gd name="T32" fmla="*/ 2147483647 w 1568"/>
              <a:gd name="T33" fmla="*/ 2147483647 h 784"/>
              <a:gd name="T34" fmla="*/ 2147483647 w 1568"/>
              <a:gd name="T35" fmla="*/ 2147483647 h 784"/>
              <a:gd name="T36" fmla="*/ 2147483647 w 1568"/>
              <a:gd name="T37" fmla="*/ 2147483647 h 784"/>
              <a:gd name="T38" fmla="*/ 2147483647 w 1568"/>
              <a:gd name="T39" fmla="*/ 2147483647 h 784"/>
              <a:gd name="T40" fmla="*/ 2147483647 w 1568"/>
              <a:gd name="T41" fmla="*/ 2147483647 h 784"/>
              <a:gd name="T42" fmla="*/ 2147483647 w 1568"/>
              <a:gd name="T43" fmla="*/ 0 h 784"/>
              <a:gd name="T44" fmla="*/ 2147483647 w 1568"/>
              <a:gd name="T45" fmla="*/ 2147483647 h 784"/>
              <a:gd name="T46" fmla="*/ 2147483647 w 1568"/>
              <a:gd name="T47" fmla="*/ 2147483647 h 784"/>
              <a:gd name="T48" fmla="*/ 2147483647 w 1568"/>
              <a:gd name="T49" fmla="*/ 2147483647 h 784"/>
              <a:gd name="T50" fmla="*/ 2147483647 w 1568"/>
              <a:gd name="T51" fmla="*/ 2147483647 h 784"/>
              <a:gd name="T52" fmla="*/ 2147483647 w 1568"/>
              <a:gd name="T53" fmla="*/ 2147483647 h 784"/>
              <a:gd name="T54" fmla="*/ 2147483647 w 1568"/>
              <a:gd name="T55" fmla="*/ 2147483647 h 784"/>
              <a:gd name="T56" fmla="*/ 2147483647 w 1568"/>
              <a:gd name="T57" fmla="*/ 2147483647 h 784"/>
              <a:gd name="T58" fmla="*/ 2147483647 w 1568"/>
              <a:gd name="T59" fmla="*/ 2147483647 h 7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68"/>
              <a:gd name="T91" fmla="*/ 0 h 784"/>
              <a:gd name="T92" fmla="*/ 1568 w 1568"/>
              <a:gd name="T93" fmla="*/ 784 h 78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68" h="784">
                <a:moveTo>
                  <a:pt x="0" y="784"/>
                </a:moveTo>
                <a:cubicBezTo>
                  <a:pt x="13" y="745"/>
                  <a:pt x="6" y="700"/>
                  <a:pt x="24" y="664"/>
                </a:cubicBezTo>
                <a:cubicBezTo>
                  <a:pt x="33" y="647"/>
                  <a:pt x="45" y="632"/>
                  <a:pt x="56" y="616"/>
                </a:cubicBezTo>
                <a:cubicBezTo>
                  <a:pt x="80" y="579"/>
                  <a:pt x="42" y="599"/>
                  <a:pt x="88" y="584"/>
                </a:cubicBezTo>
                <a:cubicBezTo>
                  <a:pt x="93" y="576"/>
                  <a:pt x="97" y="566"/>
                  <a:pt x="104" y="560"/>
                </a:cubicBezTo>
                <a:cubicBezTo>
                  <a:pt x="118" y="547"/>
                  <a:pt x="152" y="528"/>
                  <a:pt x="152" y="528"/>
                </a:cubicBezTo>
                <a:cubicBezTo>
                  <a:pt x="193" y="466"/>
                  <a:pt x="178" y="498"/>
                  <a:pt x="200" y="432"/>
                </a:cubicBezTo>
                <a:cubicBezTo>
                  <a:pt x="209" y="406"/>
                  <a:pt x="193" y="367"/>
                  <a:pt x="216" y="352"/>
                </a:cubicBezTo>
                <a:cubicBezTo>
                  <a:pt x="224" y="347"/>
                  <a:pt x="230" y="337"/>
                  <a:pt x="240" y="336"/>
                </a:cubicBezTo>
                <a:cubicBezTo>
                  <a:pt x="285" y="329"/>
                  <a:pt x="331" y="331"/>
                  <a:pt x="376" y="328"/>
                </a:cubicBezTo>
                <a:cubicBezTo>
                  <a:pt x="413" y="273"/>
                  <a:pt x="390" y="286"/>
                  <a:pt x="432" y="272"/>
                </a:cubicBezTo>
                <a:cubicBezTo>
                  <a:pt x="440" y="248"/>
                  <a:pt x="452" y="222"/>
                  <a:pt x="464" y="200"/>
                </a:cubicBezTo>
                <a:cubicBezTo>
                  <a:pt x="473" y="183"/>
                  <a:pt x="496" y="152"/>
                  <a:pt x="496" y="152"/>
                </a:cubicBezTo>
                <a:cubicBezTo>
                  <a:pt x="523" y="155"/>
                  <a:pt x="550" y="152"/>
                  <a:pt x="576" y="160"/>
                </a:cubicBezTo>
                <a:cubicBezTo>
                  <a:pt x="587" y="163"/>
                  <a:pt x="590" y="178"/>
                  <a:pt x="600" y="184"/>
                </a:cubicBezTo>
                <a:cubicBezTo>
                  <a:pt x="610" y="189"/>
                  <a:pt x="621" y="189"/>
                  <a:pt x="632" y="192"/>
                </a:cubicBezTo>
                <a:cubicBezTo>
                  <a:pt x="691" y="180"/>
                  <a:pt x="664" y="195"/>
                  <a:pt x="704" y="136"/>
                </a:cubicBezTo>
                <a:cubicBezTo>
                  <a:pt x="713" y="122"/>
                  <a:pt x="720" y="88"/>
                  <a:pt x="720" y="88"/>
                </a:cubicBezTo>
                <a:cubicBezTo>
                  <a:pt x="791" y="97"/>
                  <a:pt x="807" y="104"/>
                  <a:pt x="880" y="96"/>
                </a:cubicBezTo>
                <a:cubicBezTo>
                  <a:pt x="888" y="91"/>
                  <a:pt x="898" y="88"/>
                  <a:pt x="904" y="80"/>
                </a:cubicBezTo>
                <a:cubicBezTo>
                  <a:pt x="909" y="73"/>
                  <a:pt x="906" y="62"/>
                  <a:pt x="912" y="56"/>
                </a:cubicBezTo>
                <a:cubicBezTo>
                  <a:pt x="933" y="35"/>
                  <a:pt x="963" y="21"/>
                  <a:pt x="984" y="0"/>
                </a:cubicBezTo>
                <a:cubicBezTo>
                  <a:pt x="1019" y="12"/>
                  <a:pt x="1046" y="29"/>
                  <a:pt x="1080" y="40"/>
                </a:cubicBezTo>
                <a:cubicBezTo>
                  <a:pt x="1105" y="116"/>
                  <a:pt x="1079" y="90"/>
                  <a:pt x="1184" y="80"/>
                </a:cubicBezTo>
                <a:cubicBezTo>
                  <a:pt x="1238" y="62"/>
                  <a:pt x="1226" y="83"/>
                  <a:pt x="1264" y="104"/>
                </a:cubicBezTo>
                <a:cubicBezTo>
                  <a:pt x="1279" y="112"/>
                  <a:pt x="1298" y="111"/>
                  <a:pt x="1312" y="120"/>
                </a:cubicBezTo>
                <a:cubicBezTo>
                  <a:pt x="1320" y="125"/>
                  <a:pt x="1328" y="131"/>
                  <a:pt x="1336" y="136"/>
                </a:cubicBezTo>
                <a:cubicBezTo>
                  <a:pt x="1373" y="81"/>
                  <a:pt x="1350" y="94"/>
                  <a:pt x="1392" y="80"/>
                </a:cubicBezTo>
                <a:cubicBezTo>
                  <a:pt x="1461" y="103"/>
                  <a:pt x="1426" y="100"/>
                  <a:pt x="1480" y="136"/>
                </a:cubicBezTo>
                <a:cubicBezTo>
                  <a:pt x="1496" y="183"/>
                  <a:pt x="1528" y="176"/>
                  <a:pt x="1568" y="176"/>
                </a:cubicBezTo>
              </a:path>
            </a:pathLst>
          </a:custGeom>
          <a:noFill/>
          <a:ln w="38100">
            <a:solidFill>
              <a:srgbClr val="FF0000"/>
            </a:solidFill>
            <a:round/>
            <a:headEnd/>
            <a:tailEnd/>
          </a:ln>
        </p:spPr>
        <p:txBody>
          <a:bodyPr lIns="192911" tIns="96455" rIns="192911" bIns="96455"/>
          <a:lstStyle/>
          <a:p>
            <a:endParaRPr lang="en-US"/>
          </a:p>
        </p:txBody>
      </p:sp>
      <p:graphicFrame>
        <p:nvGraphicFramePr>
          <p:cNvPr id="13314" name="Object 2"/>
          <p:cNvGraphicFramePr>
            <a:graphicFrameLocks noChangeAspect="1"/>
          </p:cNvGraphicFramePr>
          <p:nvPr/>
        </p:nvGraphicFramePr>
        <p:xfrm>
          <a:off x="1772220" y="6121178"/>
          <a:ext cx="8358370" cy="1102710"/>
        </p:xfrm>
        <a:graphic>
          <a:graphicData uri="http://schemas.openxmlformats.org/presentationml/2006/ole">
            <mc:AlternateContent xmlns:mc="http://schemas.openxmlformats.org/markup-compatibility/2006">
              <mc:Choice xmlns:v="urn:schemas-microsoft-com:vml" Requires="v">
                <p:oleObj spid="_x0000_s306239" name="Equation" r:id="rId6" imgW="2197080" imgH="279360" progId="Equation.3">
                  <p:embed/>
                </p:oleObj>
              </mc:Choice>
              <mc:Fallback>
                <p:oleObj name="Equation" r:id="rId6" imgW="2197080" imgH="27936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2220" y="6121178"/>
                        <a:ext cx="8358370" cy="110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3315" name="Object 3"/>
          <p:cNvGraphicFramePr>
            <a:graphicFrameLocks noChangeAspect="1"/>
          </p:cNvGraphicFramePr>
          <p:nvPr/>
        </p:nvGraphicFramePr>
        <p:xfrm>
          <a:off x="5240292" y="2666759"/>
          <a:ext cx="1357969" cy="649812"/>
        </p:xfrm>
        <a:graphic>
          <a:graphicData uri="http://schemas.openxmlformats.org/presentationml/2006/ole">
            <mc:AlternateContent xmlns:mc="http://schemas.openxmlformats.org/markup-compatibility/2006">
              <mc:Choice xmlns:v="urn:schemas-microsoft-com:vml" Requires="v">
                <p:oleObj spid="_x0000_s306240" name="Equation" r:id="rId8" imgW="380880" imgH="203040" progId="Equation.3">
                  <p:embed/>
                </p:oleObj>
              </mc:Choice>
              <mc:Fallback>
                <p:oleObj name="Equation" r:id="rId8" imgW="380880" imgH="20304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0292" y="2666759"/>
                        <a:ext cx="1357969" cy="6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3328" name="Line 33"/>
          <p:cNvSpPr>
            <a:spLocks noChangeShapeType="1"/>
          </p:cNvSpPr>
          <p:nvPr/>
        </p:nvSpPr>
        <p:spPr bwMode="auto">
          <a:xfrm flipV="1">
            <a:off x="5409101" y="3305318"/>
            <a:ext cx="0" cy="382573"/>
          </a:xfrm>
          <a:prstGeom prst="line">
            <a:avLst/>
          </a:prstGeom>
          <a:noFill/>
          <a:ln w="9525">
            <a:solidFill>
              <a:schemeClr val="tx1"/>
            </a:solidFill>
            <a:round/>
            <a:headEnd/>
            <a:tailEnd type="triangle" w="med" len="med"/>
          </a:ln>
        </p:spPr>
        <p:txBody>
          <a:bodyPr lIns="192911" tIns="96455" rIns="192911" bIns="96455"/>
          <a:lstStyle/>
          <a:p>
            <a:endParaRPr lang="en-US"/>
          </a:p>
        </p:txBody>
      </p:sp>
      <p:graphicFrame>
        <p:nvGraphicFramePr>
          <p:cNvPr id="13316" name="Object 4"/>
          <p:cNvGraphicFramePr>
            <a:graphicFrameLocks noChangeAspect="1"/>
          </p:cNvGraphicFramePr>
          <p:nvPr/>
        </p:nvGraphicFramePr>
        <p:xfrm>
          <a:off x="7596106" y="3049331"/>
          <a:ext cx="1898156" cy="1102710"/>
        </p:xfrm>
        <a:graphic>
          <a:graphicData uri="http://schemas.openxmlformats.org/presentationml/2006/ole">
            <mc:AlternateContent xmlns:mc="http://schemas.openxmlformats.org/markup-compatibility/2006">
              <mc:Choice xmlns:v="urn:schemas-microsoft-com:vml" Requires="v">
                <p:oleObj spid="_x0000_s306241" name="Equation" r:id="rId10" imgW="431640" imgH="279360" progId="Equation.3">
                  <p:embed/>
                </p:oleObj>
              </mc:Choice>
              <mc:Fallback>
                <p:oleObj name="Equation" r:id="rId10" imgW="431640" imgH="27936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96106" y="3049331"/>
                        <a:ext cx="1898156" cy="110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3317" name="Object 6"/>
          <p:cNvGraphicFramePr>
            <a:graphicFrameLocks noChangeAspect="1"/>
          </p:cNvGraphicFramePr>
          <p:nvPr/>
        </p:nvGraphicFramePr>
        <p:xfrm>
          <a:off x="14287801" y="2239178"/>
          <a:ext cx="7059937" cy="1403704"/>
        </p:xfrm>
        <a:graphic>
          <a:graphicData uri="http://schemas.openxmlformats.org/presentationml/2006/ole">
            <mc:AlternateContent xmlns:mc="http://schemas.openxmlformats.org/markup-compatibility/2006">
              <mc:Choice xmlns:v="urn:schemas-microsoft-com:vml" Requires="v">
                <p:oleObj spid="_x0000_s306242" name="Equation" r:id="rId12" imgW="2082600" imgH="355320" progId="Equation.3">
                  <p:embed/>
                </p:oleObj>
              </mc:Choice>
              <mc:Fallback>
                <p:oleObj name="Equation" r:id="rId12" imgW="2082600" imgH="35532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87801" y="2239178"/>
                        <a:ext cx="7059937" cy="140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8199" name="Object 2"/>
          <p:cNvGraphicFramePr>
            <a:graphicFrameLocks noChangeAspect="1"/>
          </p:cNvGraphicFramePr>
          <p:nvPr/>
        </p:nvGraphicFramePr>
        <p:xfrm>
          <a:off x="1809666" y="7488238"/>
          <a:ext cx="8866187" cy="1001712"/>
        </p:xfrm>
        <a:graphic>
          <a:graphicData uri="http://schemas.openxmlformats.org/presentationml/2006/ole">
            <mc:AlternateContent xmlns:mc="http://schemas.openxmlformats.org/markup-compatibility/2006">
              <mc:Choice xmlns:v="urn:schemas-microsoft-com:vml" Requires="v">
                <p:oleObj spid="_x0000_s306243" name="Equation" r:id="rId14" imgW="2628720" imgH="253800" progId="Equation.DSMT4">
                  <p:embed/>
                </p:oleObj>
              </mc:Choice>
              <mc:Fallback>
                <p:oleObj name="Equation" r:id="rId14" imgW="2628720" imgH="25380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09666" y="7488238"/>
                        <a:ext cx="8866187"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pic>
        <p:nvPicPr>
          <p:cNvPr id="8200" name="Picture 8"/>
          <p:cNvPicPr>
            <a:picLocks noChangeAspect="1" noChangeArrowheads="1"/>
          </p:cNvPicPr>
          <p:nvPr/>
        </p:nvPicPr>
        <p:blipFill>
          <a:blip r:embed="rId16"/>
          <a:srcRect/>
          <a:stretch>
            <a:fillRect/>
          </a:stretch>
        </p:blipFill>
        <p:spPr bwMode="auto">
          <a:xfrm>
            <a:off x="12317621" y="4456875"/>
            <a:ext cx="6486525" cy="5534025"/>
          </a:xfrm>
          <a:prstGeom prst="rect">
            <a:avLst/>
          </a:prstGeom>
          <a:noFill/>
          <a:ln w="9525">
            <a:noFill/>
            <a:miter lim="800000"/>
            <a:headEnd/>
            <a:tailEnd/>
          </a:ln>
        </p:spPr>
      </p:pic>
      <p:sp>
        <p:nvSpPr>
          <p:cNvPr id="13329" name="Text Box 77"/>
          <p:cNvSpPr txBox="1">
            <a:spLocks noChangeArrowheads="1"/>
          </p:cNvSpPr>
          <p:nvPr/>
        </p:nvSpPr>
        <p:spPr bwMode="auto">
          <a:xfrm>
            <a:off x="12587330" y="8186925"/>
            <a:ext cx="9020133" cy="3703447"/>
          </a:xfrm>
          <a:prstGeom prst="rect">
            <a:avLst/>
          </a:prstGeom>
          <a:solidFill>
            <a:schemeClr val="accent1">
              <a:lumMod val="20000"/>
              <a:lumOff val="80000"/>
            </a:schemeClr>
          </a:solidFill>
          <a:ln w="57150">
            <a:solidFill>
              <a:schemeClr val="tx2"/>
            </a:solidFill>
            <a:miter lim="800000"/>
            <a:headEnd/>
            <a:tailEnd/>
          </a:ln>
        </p:spPr>
        <p:txBody>
          <a:bodyPr wrap="square" lIns="192911" tIns="96455" rIns="192911" bIns="96455">
            <a:spAutoFit/>
          </a:bodyPr>
          <a:lstStyle/>
          <a:p>
            <a:r>
              <a:rPr lang="en-US" i="1" dirty="0"/>
              <a:t>Math argument:</a:t>
            </a:r>
          </a:p>
          <a:p>
            <a:r>
              <a:rPr lang="en-US" i="1" dirty="0"/>
              <a:t>  - no threshold</a:t>
            </a:r>
          </a:p>
          <a:p>
            <a:r>
              <a:rPr lang="en-US" i="1" dirty="0"/>
              <a:t>  - trajectory starts at</a:t>
            </a:r>
          </a:p>
          <a:p>
            <a:r>
              <a:rPr lang="en-US" i="1" dirty="0"/>
              <a:t>     known value</a:t>
            </a:r>
            <a:endParaRPr lang="fr-FR"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13320" name="Text Box 9"/>
          <p:cNvSpPr txBox="1">
            <a:spLocks noChangeArrowheads="1"/>
          </p:cNvSpPr>
          <p:nvPr/>
        </p:nvSpPr>
        <p:spPr bwMode="auto">
          <a:xfrm>
            <a:off x="1106633" y="205353"/>
            <a:ext cx="13181168" cy="1071957"/>
          </a:xfrm>
          <a:prstGeom prst="rect">
            <a:avLst/>
          </a:prstGeom>
          <a:noFill/>
          <a:ln w="9525">
            <a:solidFill>
              <a:srgbClr val="FF0000"/>
            </a:solidFill>
            <a:miter lim="800000"/>
            <a:headEnd/>
            <a:tailEnd/>
          </a:ln>
        </p:spPr>
        <p:txBody>
          <a:bodyPr wrap="none" lIns="192911" tIns="96455" rIns="192911" bIns="96455">
            <a:spAutoFit/>
          </a:bodyPr>
          <a:lstStyle/>
          <a:p>
            <a:r>
              <a:rPr lang="fr-CH">
                <a:solidFill>
                  <a:srgbClr val="FF0000"/>
                </a:solidFill>
              </a:rPr>
              <a:t>Diffusive noise (stochastic spike arrival)</a:t>
            </a:r>
            <a:endParaRPr lang="fr-FR">
              <a:solidFill>
                <a:srgbClr val="FF0000"/>
              </a:solidFill>
            </a:endParaRPr>
          </a:p>
        </p:txBody>
      </p:sp>
      <p:sp>
        <p:nvSpPr>
          <p:cNvPr id="13321" name="Line 14"/>
          <p:cNvSpPr>
            <a:spLocks noChangeShapeType="1"/>
          </p:cNvSpPr>
          <p:nvPr/>
        </p:nvSpPr>
        <p:spPr bwMode="auto">
          <a:xfrm>
            <a:off x="1669059" y="5600755"/>
            <a:ext cx="7315027"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13322" name="Line 15"/>
          <p:cNvSpPr>
            <a:spLocks noChangeShapeType="1"/>
          </p:cNvSpPr>
          <p:nvPr/>
        </p:nvSpPr>
        <p:spPr bwMode="auto">
          <a:xfrm flipH="1" flipV="1">
            <a:off x="1665309" y="2028201"/>
            <a:ext cx="3750" cy="3572555"/>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13324" name="Freeform 26"/>
          <p:cNvSpPr>
            <a:spLocks/>
          </p:cNvSpPr>
          <p:nvPr/>
        </p:nvSpPr>
        <p:spPr bwMode="auto">
          <a:xfrm>
            <a:off x="1665308" y="3687891"/>
            <a:ext cx="5788248" cy="1912864"/>
          </a:xfrm>
          <a:custGeom>
            <a:avLst/>
            <a:gdLst>
              <a:gd name="T0" fmla="*/ 0 w 1543"/>
              <a:gd name="T1" fmla="*/ 2147483647 h 680"/>
              <a:gd name="T2" fmla="*/ 2147483647 w 1543"/>
              <a:gd name="T3" fmla="*/ 2147483647 h 680"/>
              <a:gd name="T4" fmla="*/ 2147483647 w 1543"/>
              <a:gd name="T5" fmla="*/ 2147483647 h 680"/>
              <a:gd name="T6" fmla="*/ 2147483647 w 1543"/>
              <a:gd name="T7" fmla="*/ 0 h 680"/>
              <a:gd name="T8" fmla="*/ 0 60000 65536"/>
              <a:gd name="T9" fmla="*/ 0 60000 65536"/>
              <a:gd name="T10" fmla="*/ 0 60000 65536"/>
              <a:gd name="T11" fmla="*/ 0 60000 65536"/>
              <a:gd name="T12" fmla="*/ 0 w 1543"/>
              <a:gd name="T13" fmla="*/ 0 h 680"/>
              <a:gd name="T14" fmla="*/ 1543 w 1543"/>
              <a:gd name="T15" fmla="*/ 680 h 680"/>
            </a:gdLst>
            <a:ahLst/>
            <a:cxnLst>
              <a:cxn ang="T8">
                <a:pos x="T0" y="T1"/>
              </a:cxn>
              <a:cxn ang="T9">
                <a:pos x="T2" y="T3"/>
              </a:cxn>
              <a:cxn ang="T10">
                <a:pos x="T4" y="T5"/>
              </a:cxn>
              <a:cxn ang="T11">
                <a:pos x="T6" y="T7"/>
              </a:cxn>
            </a:cxnLst>
            <a:rect l="T12" t="T13" r="T14" b="T15"/>
            <a:pathLst>
              <a:path w="1543" h="680">
                <a:moveTo>
                  <a:pt x="0" y="680"/>
                </a:moveTo>
                <a:cubicBezTo>
                  <a:pt x="64" y="529"/>
                  <a:pt x="129" y="378"/>
                  <a:pt x="227" y="272"/>
                </a:cubicBezTo>
                <a:cubicBezTo>
                  <a:pt x="325" y="166"/>
                  <a:pt x="371" y="90"/>
                  <a:pt x="590" y="45"/>
                </a:cubicBezTo>
                <a:cubicBezTo>
                  <a:pt x="809" y="0"/>
                  <a:pt x="1176" y="0"/>
                  <a:pt x="1543" y="0"/>
                </a:cubicBezTo>
              </a:path>
            </a:pathLst>
          </a:custGeom>
          <a:noFill/>
          <a:ln w="9525">
            <a:solidFill>
              <a:schemeClr val="tx1"/>
            </a:solidFill>
            <a:round/>
            <a:headEnd/>
            <a:tailEnd/>
          </a:ln>
        </p:spPr>
        <p:txBody>
          <a:bodyPr lIns="192911" tIns="96455" rIns="192911" bIns="96455"/>
          <a:lstStyle/>
          <a:p>
            <a:endParaRPr lang="en-US"/>
          </a:p>
        </p:txBody>
      </p:sp>
      <p:sp>
        <p:nvSpPr>
          <p:cNvPr id="13325" name="Freeform 27"/>
          <p:cNvSpPr>
            <a:spLocks/>
          </p:cNvSpPr>
          <p:nvPr/>
        </p:nvSpPr>
        <p:spPr bwMode="auto">
          <a:xfrm>
            <a:off x="1665308" y="3305318"/>
            <a:ext cx="5788248" cy="2295437"/>
          </a:xfrm>
          <a:custGeom>
            <a:avLst/>
            <a:gdLst>
              <a:gd name="T0" fmla="*/ 0 w 1543"/>
              <a:gd name="T1" fmla="*/ 2147483647 h 680"/>
              <a:gd name="T2" fmla="*/ 2147483647 w 1543"/>
              <a:gd name="T3" fmla="*/ 2147483647 h 680"/>
              <a:gd name="T4" fmla="*/ 2147483647 w 1543"/>
              <a:gd name="T5" fmla="*/ 2147483647 h 680"/>
              <a:gd name="T6" fmla="*/ 2147483647 w 1543"/>
              <a:gd name="T7" fmla="*/ 0 h 680"/>
              <a:gd name="T8" fmla="*/ 0 60000 65536"/>
              <a:gd name="T9" fmla="*/ 0 60000 65536"/>
              <a:gd name="T10" fmla="*/ 0 60000 65536"/>
              <a:gd name="T11" fmla="*/ 0 60000 65536"/>
              <a:gd name="T12" fmla="*/ 0 w 1543"/>
              <a:gd name="T13" fmla="*/ 0 h 680"/>
              <a:gd name="T14" fmla="*/ 1543 w 1543"/>
              <a:gd name="T15" fmla="*/ 680 h 680"/>
            </a:gdLst>
            <a:ahLst/>
            <a:cxnLst>
              <a:cxn ang="T8">
                <a:pos x="T0" y="T1"/>
              </a:cxn>
              <a:cxn ang="T9">
                <a:pos x="T2" y="T3"/>
              </a:cxn>
              <a:cxn ang="T10">
                <a:pos x="T4" y="T5"/>
              </a:cxn>
              <a:cxn ang="T11">
                <a:pos x="T6" y="T7"/>
              </a:cxn>
            </a:cxnLst>
            <a:rect l="T12" t="T13" r="T14" b="T15"/>
            <a:pathLst>
              <a:path w="1543" h="680">
                <a:moveTo>
                  <a:pt x="0" y="680"/>
                </a:moveTo>
                <a:cubicBezTo>
                  <a:pt x="64" y="529"/>
                  <a:pt x="129" y="378"/>
                  <a:pt x="227" y="272"/>
                </a:cubicBezTo>
                <a:cubicBezTo>
                  <a:pt x="325" y="166"/>
                  <a:pt x="371" y="90"/>
                  <a:pt x="590" y="45"/>
                </a:cubicBezTo>
                <a:cubicBezTo>
                  <a:pt x="809" y="0"/>
                  <a:pt x="1176" y="0"/>
                  <a:pt x="1543" y="0"/>
                </a:cubicBezTo>
              </a:path>
            </a:pathLst>
          </a:custGeom>
          <a:noFill/>
          <a:ln w="9525">
            <a:solidFill>
              <a:schemeClr val="tx1"/>
            </a:solidFill>
            <a:prstDash val="dash"/>
            <a:round/>
            <a:headEnd/>
            <a:tailEnd/>
          </a:ln>
        </p:spPr>
        <p:txBody>
          <a:bodyPr lIns="192911" tIns="96455" rIns="192911" bIns="96455"/>
          <a:lstStyle/>
          <a:p>
            <a:endParaRPr lang="en-US"/>
          </a:p>
        </p:txBody>
      </p:sp>
      <p:sp>
        <p:nvSpPr>
          <p:cNvPr id="13326" name="Freeform 28"/>
          <p:cNvSpPr>
            <a:spLocks/>
          </p:cNvSpPr>
          <p:nvPr/>
        </p:nvSpPr>
        <p:spPr bwMode="auto">
          <a:xfrm>
            <a:off x="1665308" y="4070464"/>
            <a:ext cx="5788248" cy="1530291"/>
          </a:xfrm>
          <a:custGeom>
            <a:avLst/>
            <a:gdLst>
              <a:gd name="T0" fmla="*/ 0 w 1543"/>
              <a:gd name="T1" fmla="*/ 2147483647 h 680"/>
              <a:gd name="T2" fmla="*/ 2147483647 w 1543"/>
              <a:gd name="T3" fmla="*/ 2147483647 h 680"/>
              <a:gd name="T4" fmla="*/ 2147483647 w 1543"/>
              <a:gd name="T5" fmla="*/ 2147483647 h 680"/>
              <a:gd name="T6" fmla="*/ 2147483647 w 1543"/>
              <a:gd name="T7" fmla="*/ 0 h 680"/>
              <a:gd name="T8" fmla="*/ 0 60000 65536"/>
              <a:gd name="T9" fmla="*/ 0 60000 65536"/>
              <a:gd name="T10" fmla="*/ 0 60000 65536"/>
              <a:gd name="T11" fmla="*/ 0 60000 65536"/>
              <a:gd name="T12" fmla="*/ 0 w 1543"/>
              <a:gd name="T13" fmla="*/ 0 h 680"/>
              <a:gd name="T14" fmla="*/ 1543 w 1543"/>
              <a:gd name="T15" fmla="*/ 680 h 680"/>
            </a:gdLst>
            <a:ahLst/>
            <a:cxnLst>
              <a:cxn ang="T8">
                <a:pos x="T0" y="T1"/>
              </a:cxn>
              <a:cxn ang="T9">
                <a:pos x="T2" y="T3"/>
              </a:cxn>
              <a:cxn ang="T10">
                <a:pos x="T4" y="T5"/>
              </a:cxn>
              <a:cxn ang="T11">
                <a:pos x="T6" y="T7"/>
              </a:cxn>
            </a:cxnLst>
            <a:rect l="T12" t="T13" r="T14" b="T15"/>
            <a:pathLst>
              <a:path w="1543" h="680">
                <a:moveTo>
                  <a:pt x="0" y="680"/>
                </a:moveTo>
                <a:cubicBezTo>
                  <a:pt x="64" y="529"/>
                  <a:pt x="129" y="378"/>
                  <a:pt x="227" y="272"/>
                </a:cubicBezTo>
                <a:cubicBezTo>
                  <a:pt x="325" y="166"/>
                  <a:pt x="371" y="90"/>
                  <a:pt x="590" y="45"/>
                </a:cubicBezTo>
                <a:cubicBezTo>
                  <a:pt x="809" y="0"/>
                  <a:pt x="1176" y="0"/>
                  <a:pt x="1543" y="0"/>
                </a:cubicBezTo>
              </a:path>
            </a:pathLst>
          </a:custGeom>
          <a:noFill/>
          <a:ln w="9525">
            <a:solidFill>
              <a:schemeClr val="tx1"/>
            </a:solidFill>
            <a:prstDash val="dash"/>
            <a:round/>
            <a:headEnd/>
            <a:tailEnd/>
          </a:ln>
        </p:spPr>
        <p:txBody>
          <a:bodyPr lIns="192911" tIns="96455" rIns="192911" bIns="96455"/>
          <a:lstStyle/>
          <a:p>
            <a:endParaRPr lang="en-US"/>
          </a:p>
        </p:txBody>
      </p:sp>
      <p:graphicFrame>
        <p:nvGraphicFramePr>
          <p:cNvPr id="13314" name="Object 2"/>
          <p:cNvGraphicFramePr>
            <a:graphicFrameLocks noChangeAspect="1"/>
          </p:cNvGraphicFramePr>
          <p:nvPr/>
        </p:nvGraphicFramePr>
        <p:xfrm>
          <a:off x="1772220" y="6121178"/>
          <a:ext cx="8358370" cy="1102710"/>
        </p:xfrm>
        <a:graphic>
          <a:graphicData uri="http://schemas.openxmlformats.org/presentationml/2006/ole">
            <mc:AlternateContent xmlns:mc="http://schemas.openxmlformats.org/markup-compatibility/2006">
              <mc:Choice xmlns:v="urn:schemas-microsoft-com:vml" Requires="v">
                <p:oleObj spid="_x0000_s307262" name="Equation" r:id="rId4" imgW="2197080" imgH="279360" progId="Equation.3">
                  <p:embed/>
                </p:oleObj>
              </mc:Choice>
              <mc:Fallback>
                <p:oleObj name="Equation" r:id="rId4" imgW="2197080" imgH="27936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220" y="6121178"/>
                        <a:ext cx="8358370" cy="110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3315" name="Object 3"/>
          <p:cNvGraphicFramePr>
            <a:graphicFrameLocks noChangeAspect="1"/>
          </p:cNvGraphicFramePr>
          <p:nvPr/>
        </p:nvGraphicFramePr>
        <p:xfrm>
          <a:off x="5240292" y="2666759"/>
          <a:ext cx="1357969" cy="649812"/>
        </p:xfrm>
        <a:graphic>
          <a:graphicData uri="http://schemas.openxmlformats.org/presentationml/2006/ole">
            <mc:AlternateContent xmlns:mc="http://schemas.openxmlformats.org/markup-compatibility/2006">
              <mc:Choice xmlns:v="urn:schemas-microsoft-com:vml" Requires="v">
                <p:oleObj spid="_x0000_s307263" name="Equation" r:id="rId6" imgW="380880" imgH="203040" progId="Equation.3">
                  <p:embed/>
                </p:oleObj>
              </mc:Choice>
              <mc:Fallback>
                <p:oleObj name="Equation" r:id="rId6" imgW="380880" imgH="2030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0292" y="2666759"/>
                        <a:ext cx="1357969" cy="6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3328" name="Line 33"/>
          <p:cNvSpPr>
            <a:spLocks noChangeShapeType="1"/>
          </p:cNvSpPr>
          <p:nvPr/>
        </p:nvSpPr>
        <p:spPr bwMode="auto">
          <a:xfrm flipV="1">
            <a:off x="5409101" y="3305318"/>
            <a:ext cx="0" cy="382573"/>
          </a:xfrm>
          <a:prstGeom prst="line">
            <a:avLst/>
          </a:prstGeom>
          <a:noFill/>
          <a:ln w="9525">
            <a:solidFill>
              <a:schemeClr val="tx1"/>
            </a:solidFill>
            <a:round/>
            <a:headEnd/>
            <a:tailEnd type="triangle" w="med" len="med"/>
          </a:ln>
        </p:spPr>
        <p:txBody>
          <a:bodyPr lIns="192911" tIns="96455" rIns="192911" bIns="96455"/>
          <a:lstStyle/>
          <a:p>
            <a:endParaRPr lang="en-US"/>
          </a:p>
        </p:txBody>
      </p:sp>
      <p:graphicFrame>
        <p:nvGraphicFramePr>
          <p:cNvPr id="13316" name="Object 4"/>
          <p:cNvGraphicFramePr>
            <a:graphicFrameLocks noChangeAspect="1"/>
          </p:cNvGraphicFramePr>
          <p:nvPr/>
        </p:nvGraphicFramePr>
        <p:xfrm>
          <a:off x="8000660" y="3137028"/>
          <a:ext cx="3910013" cy="1101725"/>
        </p:xfrm>
        <a:graphic>
          <a:graphicData uri="http://schemas.openxmlformats.org/presentationml/2006/ole">
            <mc:AlternateContent xmlns:mc="http://schemas.openxmlformats.org/markup-compatibility/2006">
              <mc:Choice xmlns:v="urn:schemas-microsoft-com:vml" Requires="v">
                <p:oleObj spid="_x0000_s307264" name="Equation" r:id="rId8" imgW="888840" imgH="279360" progId="Equation.DSMT4">
                  <p:embed/>
                </p:oleObj>
              </mc:Choice>
              <mc:Fallback>
                <p:oleObj name="Equation" r:id="rId8" imgW="888840" imgH="27936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0660" y="3137028"/>
                        <a:ext cx="3910013"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3317" name="Object 6"/>
          <p:cNvGraphicFramePr>
            <a:graphicFrameLocks noChangeAspect="1"/>
          </p:cNvGraphicFramePr>
          <p:nvPr/>
        </p:nvGraphicFramePr>
        <p:xfrm>
          <a:off x="12957175" y="1964907"/>
          <a:ext cx="7059937" cy="1403704"/>
        </p:xfrm>
        <a:graphic>
          <a:graphicData uri="http://schemas.openxmlformats.org/presentationml/2006/ole">
            <mc:AlternateContent xmlns:mc="http://schemas.openxmlformats.org/markup-compatibility/2006">
              <mc:Choice xmlns:v="urn:schemas-microsoft-com:vml" Requires="v">
                <p:oleObj spid="_x0000_s307265" name="Equation" r:id="rId10" imgW="2082600" imgH="355320" progId="Equation.3">
                  <p:embed/>
                </p:oleObj>
              </mc:Choice>
              <mc:Fallback>
                <p:oleObj name="Equation" r:id="rId10" imgW="2082600" imgH="35532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57175" y="1964907"/>
                        <a:ext cx="7059937" cy="140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3329" name="Text Box 77"/>
          <p:cNvSpPr txBox="1">
            <a:spLocks noChangeArrowheads="1"/>
          </p:cNvSpPr>
          <p:nvPr/>
        </p:nvSpPr>
        <p:spPr bwMode="auto">
          <a:xfrm>
            <a:off x="6598261" y="8666772"/>
            <a:ext cx="5312412" cy="1071957"/>
          </a:xfrm>
          <a:prstGeom prst="rect">
            <a:avLst/>
          </a:prstGeom>
          <a:solidFill>
            <a:schemeClr val="accent1">
              <a:lumMod val="20000"/>
              <a:lumOff val="80000"/>
            </a:schemeClr>
          </a:solidFill>
          <a:ln w="57150">
            <a:solidFill>
              <a:schemeClr val="tx2"/>
            </a:solidFill>
            <a:miter lim="800000"/>
            <a:headEnd/>
            <a:tailEnd/>
          </a:ln>
        </p:spPr>
        <p:txBody>
          <a:bodyPr wrap="none" lIns="192911" tIns="96455" rIns="192911" bIns="96455">
            <a:spAutoFit/>
          </a:bodyPr>
          <a:lstStyle/>
          <a:p>
            <a:r>
              <a:rPr lang="en-US" i="1" dirty="0"/>
              <a:t>Math argument</a:t>
            </a:r>
            <a:endParaRPr lang="fr-FR" i="1" dirty="0"/>
          </a:p>
        </p:txBody>
      </p:sp>
      <p:graphicFrame>
        <p:nvGraphicFramePr>
          <p:cNvPr id="8199" name="Object 2"/>
          <p:cNvGraphicFramePr>
            <a:graphicFrameLocks noChangeAspect="1"/>
          </p:cNvGraphicFramePr>
          <p:nvPr/>
        </p:nvGraphicFramePr>
        <p:xfrm>
          <a:off x="1809666" y="7488238"/>
          <a:ext cx="8866187" cy="1001712"/>
        </p:xfrm>
        <a:graphic>
          <a:graphicData uri="http://schemas.openxmlformats.org/presentationml/2006/ole">
            <mc:AlternateContent xmlns:mc="http://schemas.openxmlformats.org/markup-compatibility/2006">
              <mc:Choice xmlns:v="urn:schemas-microsoft-com:vml" Requires="v">
                <p:oleObj spid="_x0000_s307266" name="Equation" r:id="rId12" imgW="2628720" imgH="253800" progId="Equation.DSMT4">
                  <p:embed/>
                </p:oleObj>
              </mc:Choice>
              <mc:Fallback>
                <p:oleObj name="Equation" r:id="rId12" imgW="2628720" imgH="25380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9666" y="7488238"/>
                        <a:ext cx="8866187"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11274" name="Object 2"/>
          <p:cNvGraphicFramePr>
            <a:graphicFrameLocks noChangeAspect="1"/>
          </p:cNvGraphicFramePr>
          <p:nvPr/>
        </p:nvGraphicFramePr>
        <p:xfrm>
          <a:off x="12957175" y="10052050"/>
          <a:ext cx="7391400" cy="1101725"/>
        </p:xfrm>
        <a:graphic>
          <a:graphicData uri="http://schemas.openxmlformats.org/presentationml/2006/ole">
            <mc:AlternateContent xmlns:mc="http://schemas.openxmlformats.org/markup-compatibility/2006">
              <mc:Choice xmlns:v="urn:schemas-microsoft-com:vml" Requires="v">
                <p:oleObj spid="_x0000_s307267" name="Equation" r:id="rId14" imgW="1942920" imgH="279360" progId="Equation.DSMT4">
                  <p:embed/>
                </p:oleObj>
              </mc:Choice>
              <mc:Fallback>
                <p:oleObj name="Equation" r:id="rId14" imgW="1942920" imgH="27936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57175" y="10052050"/>
                        <a:ext cx="73914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pic>
        <p:nvPicPr>
          <p:cNvPr id="19" name="Picture 8"/>
          <p:cNvPicPr>
            <a:picLocks noChangeAspect="1" noChangeArrowheads="1"/>
          </p:cNvPicPr>
          <p:nvPr/>
        </p:nvPicPr>
        <p:blipFill>
          <a:blip r:embed="rId16"/>
          <a:srcRect/>
          <a:stretch>
            <a:fillRect/>
          </a:stretch>
        </p:blipFill>
        <p:spPr bwMode="auto">
          <a:xfrm>
            <a:off x="2802832" y="10052050"/>
            <a:ext cx="8620125" cy="1485900"/>
          </a:xfrm>
          <a:prstGeom prst="rect">
            <a:avLst/>
          </a:prstGeom>
          <a:noFill/>
          <a:ln w="9525">
            <a:noFill/>
            <a:miter lim="800000"/>
            <a:headEnd/>
            <a:tailEnd/>
          </a:ln>
        </p:spPr>
      </p:pic>
      <p:pic>
        <p:nvPicPr>
          <p:cNvPr id="20" name="Picture 8"/>
          <p:cNvPicPr>
            <a:picLocks noChangeAspect="1" noChangeArrowheads="1"/>
          </p:cNvPicPr>
          <p:nvPr/>
        </p:nvPicPr>
        <p:blipFill>
          <a:blip r:embed="rId17"/>
          <a:srcRect/>
          <a:stretch>
            <a:fillRect/>
          </a:stretch>
        </p:blipFill>
        <p:spPr bwMode="auto">
          <a:xfrm>
            <a:off x="12317621" y="3687891"/>
            <a:ext cx="6486525" cy="5534025"/>
          </a:xfrm>
          <a:prstGeom prst="rect">
            <a:avLst/>
          </a:prstGeom>
          <a:noFill/>
          <a:ln w="9525">
            <a:noFill/>
            <a:miter lim="800000"/>
            <a:headEnd/>
            <a:tailEnd/>
          </a:ln>
        </p:spPr>
      </p:pic>
      <p:sp>
        <p:nvSpPr>
          <p:cNvPr id="22" name="Rectangle 21"/>
          <p:cNvSpPr/>
          <p:nvPr/>
        </p:nvSpPr>
        <p:spPr>
          <a:xfrm>
            <a:off x="13487400" y="4070464"/>
            <a:ext cx="5048250" cy="1682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38915" name="Text Box 5"/>
          <p:cNvSpPr txBox="1">
            <a:spLocks noChangeArrowheads="1"/>
          </p:cNvSpPr>
          <p:nvPr/>
        </p:nvSpPr>
        <p:spPr bwMode="auto">
          <a:xfrm>
            <a:off x="375130" y="3507977"/>
            <a:ext cx="796753" cy="1071957"/>
          </a:xfrm>
          <a:prstGeom prst="rect">
            <a:avLst/>
          </a:prstGeom>
          <a:noFill/>
          <a:ln w="9525">
            <a:noFill/>
            <a:miter lim="800000"/>
            <a:headEnd/>
            <a:tailEnd/>
          </a:ln>
        </p:spPr>
        <p:txBody>
          <a:bodyPr wrap="none" lIns="192911" tIns="96455" rIns="192911" bIns="96455">
            <a:spAutoFit/>
          </a:bodyPr>
          <a:lstStyle/>
          <a:p>
            <a:r>
              <a:rPr lang="fr-CH"/>
              <a:t>u</a:t>
            </a:r>
            <a:endParaRPr lang="fr-FR"/>
          </a:p>
        </p:txBody>
      </p:sp>
      <p:sp>
        <p:nvSpPr>
          <p:cNvPr id="38917" name="Text Box 8"/>
          <p:cNvSpPr txBox="1">
            <a:spLocks noChangeArrowheads="1"/>
          </p:cNvSpPr>
          <p:nvPr/>
        </p:nvSpPr>
        <p:spPr bwMode="auto">
          <a:xfrm>
            <a:off x="5540665" y="3986193"/>
            <a:ext cx="796753" cy="1071957"/>
          </a:xfrm>
          <a:prstGeom prst="rect">
            <a:avLst/>
          </a:prstGeom>
          <a:noFill/>
          <a:ln w="9525">
            <a:noFill/>
            <a:miter lim="800000"/>
            <a:headEnd/>
            <a:tailEnd/>
          </a:ln>
        </p:spPr>
        <p:txBody>
          <a:bodyPr wrap="none" lIns="192911" tIns="96455" rIns="192911" bIns="96455">
            <a:spAutoFit/>
          </a:bodyPr>
          <a:lstStyle/>
          <a:p>
            <a:r>
              <a:rPr lang="fr-CH"/>
              <a:t>u</a:t>
            </a:r>
            <a:endParaRPr lang="fr-FR"/>
          </a:p>
        </p:txBody>
      </p:sp>
      <p:sp>
        <p:nvSpPr>
          <p:cNvPr id="38918" name="Text Box 9"/>
          <p:cNvSpPr txBox="1">
            <a:spLocks noChangeArrowheads="1"/>
          </p:cNvSpPr>
          <p:nvPr/>
        </p:nvSpPr>
        <p:spPr bwMode="auto">
          <a:xfrm>
            <a:off x="1106634" y="2554427"/>
            <a:ext cx="15143982" cy="1071957"/>
          </a:xfrm>
          <a:prstGeom prst="rect">
            <a:avLst/>
          </a:prstGeom>
          <a:noFill/>
          <a:ln w="9525">
            <a:noFill/>
            <a:miter lim="800000"/>
            <a:headEnd/>
            <a:tailEnd/>
          </a:ln>
        </p:spPr>
        <p:txBody>
          <a:bodyPr lIns="192911" tIns="96455" rIns="192911" bIns="96455">
            <a:spAutoFit/>
          </a:bodyPr>
          <a:lstStyle/>
          <a:p>
            <a:r>
              <a:rPr lang="fr-CH" dirty="0">
                <a:solidFill>
                  <a:srgbClr val="3550FE"/>
                </a:solidFill>
              </a:rPr>
              <a:t>Membrane </a:t>
            </a:r>
            <a:r>
              <a:rPr lang="fr-CH" dirty="0" err="1">
                <a:solidFill>
                  <a:srgbClr val="3550FE"/>
                </a:solidFill>
              </a:rPr>
              <a:t>potential</a:t>
            </a:r>
            <a:r>
              <a:rPr lang="fr-CH" dirty="0">
                <a:solidFill>
                  <a:srgbClr val="3550FE"/>
                </a:solidFill>
              </a:rPr>
              <a:t> </a:t>
            </a:r>
            <a:r>
              <a:rPr lang="fr-CH" dirty="0" err="1">
                <a:solidFill>
                  <a:srgbClr val="3550FE"/>
                </a:solidFill>
              </a:rPr>
              <a:t>density</a:t>
            </a:r>
            <a:r>
              <a:rPr lang="fr-CH" dirty="0">
                <a:solidFill>
                  <a:srgbClr val="3550FE"/>
                </a:solidFill>
              </a:rPr>
              <a:t>: </a:t>
            </a:r>
            <a:r>
              <a:rPr lang="fr-CH" dirty="0" err="1">
                <a:solidFill>
                  <a:srgbClr val="3550FE"/>
                </a:solidFill>
              </a:rPr>
              <a:t>Gaussian</a:t>
            </a:r>
            <a:endParaRPr lang="fr-FR" dirty="0">
              <a:solidFill>
                <a:srgbClr val="3550FE"/>
              </a:solidFill>
            </a:endParaRPr>
          </a:p>
        </p:txBody>
      </p:sp>
      <p:sp>
        <p:nvSpPr>
          <p:cNvPr id="38919" name="Line 10"/>
          <p:cNvSpPr>
            <a:spLocks noChangeShapeType="1"/>
          </p:cNvSpPr>
          <p:nvPr/>
        </p:nvSpPr>
        <p:spPr bwMode="auto">
          <a:xfrm flipH="1">
            <a:off x="2640913" y="3538920"/>
            <a:ext cx="851545" cy="1910052"/>
          </a:xfrm>
          <a:prstGeom prst="line">
            <a:avLst/>
          </a:prstGeom>
          <a:noFill/>
          <a:ln w="9525">
            <a:solidFill>
              <a:schemeClr val="tx2"/>
            </a:solidFill>
            <a:round/>
            <a:headEnd/>
            <a:tailEnd type="triangle" w="med" len="med"/>
          </a:ln>
        </p:spPr>
        <p:txBody>
          <a:bodyPr lIns="192911" tIns="96455" rIns="192911" bIns="96455"/>
          <a:lstStyle/>
          <a:p>
            <a:endParaRPr lang="en-US"/>
          </a:p>
        </p:txBody>
      </p:sp>
      <p:sp>
        <p:nvSpPr>
          <p:cNvPr id="38920" name="Line 11"/>
          <p:cNvSpPr>
            <a:spLocks noChangeShapeType="1"/>
          </p:cNvSpPr>
          <p:nvPr/>
        </p:nvSpPr>
        <p:spPr bwMode="auto">
          <a:xfrm>
            <a:off x="6722323" y="6951132"/>
            <a:ext cx="7315027"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38921" name="Line 12"/>
          <p:cNvSpPr>
            <a:spLocks noChangeShapeType="1"/>
          </p:cNvSpPr>
          <p:nvPr/>
        </p:nvSpPr>
        <p:spPr bwMode="auto">
          <a:xfrm flipV="1">
            <a:off x="6722322" y="3890549"/>
            <a:ext cx="0" cy="3060583"/>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pSp>
        <p:nvGrpSpPr>
          <p:cNvPr id="2" name="Group 20"/>
          <p:cNvGrpSpPr>
            <a:grpSpLocks/>
          </p:cNvGrpSpPr>
          <p:nvPr/>
        </p:nvGrpSpPr>
        <p:grpSpPr bwMode="auto">
          <a:xfrm>
            <a:off x="1106634" y="4329383"/>
            <a:ext cx="3388211" cy="3443155"/>
            <a:chOff x="468313" y="1804988"/>
            <a:chExt cx="1433847" cy="1943100"/>
          </a:xfrm>
        </p:grpSpPr>
        <p:sp>
          <p:nvSpPr>
            <p:cNvPr id="38928" name="Line 3"/>
            <p:cNvSpPr>
              <a:spLocks noChangeShapeType="1"/>
            </p:cNvSpPr>
            <p:nvPr/>
          </p:nvSpPr>
          <p:spPr bwMode="auto">
            <a:xfrm>
              <a:off x="468313" y="3244850"/>
              <a:ext cx="1223962" cy="0"/>
            </a:xfrm>
            <a:prstGeom prst="line">
              <a:avLst/>
            </a:prstGeom>
            <a:noFill/>
            <a:ln w="9525">
              <a:solidFill>
                <a:schemeClr val="tx1"/>
              </a:solidFill>
              <a:round/>
              <a:headEnd/>
              <a:tailEnd type="triangle" w="med" len="med"/>
            </a:ln>
          </p:spPr>
          <p:txBody>
            <a:bodyPr/>
            <a:lstStyle/>
            <a:p>
              <a:endParaRPr lang="en-US"/>
            </a:p>
          </p:txBody>
        </p:sp>
        <p:sp>
          <p:nvSpPr>
            <p:cNvPr id="38929" name="Line 4"/>
            <p:cNvSpPr>
              <a:spLocks noChangeShapeType="1"/>
            </p:cNvSpPr>
            <p:nvPr/>
          </p:nvSpPr>
          <p:spPr bwMode="auto">
            <a:xfrm flipV="1">
              <a:off x="468313" y="1804988"/>
              <a:ext cx="0" cy="1943100"/>
            </a:xfrm>
            <a:prstGeom prst="line">
              <a:avLst/>
            </a:prstGeom>
            <a:noFill/>
            <a:ln w="9525">
              <a:solidFill>
                <a:schemeClr val="tx1"/>
              </a:solidFill>
              <a:round/>
              <a:headEnd/>
              <a:tailEnd type="triangle" w="med" len="med"/>
            </a:ln>
          </p:spPr>
          <p:txBody>
            <a:bodyPr/>
            <a:lstStyle/>
            <a:p>
              <a:endParaRPr lang="en-US"/>
            </a:p>
          </p:txBody>
        </p:sp>
        <p:sp>
          <p:nvSpPr>
            <p:cNvPr id="38930" name="Text Box 6"/>
            <p:cNvSpPr txBox="1">
              <a:spLocks noChangeArrowheads="1"/>
            </p:cNvSpPr>
            <p:nvPr/>
          </p:nvSpPr>
          <p:spPr bwMode="auto">
            <a:xfrm>
              <a:off x="1273175" y="2276475"/>
              <a:ext cx="628985" cy="547123"/>
            </a:xfrm>
            <a:prstGeom prst="rect">
              <a:avLst/>
            </a:prstGeom>
            <a:noFill/>
            <a:ln w="9525">
              <a:noFill/>
              <a:miter lim="800000"/>
              <a:headEnd/>
              <a:tailEnd/>
            </a:ln>
          </p:spPr>
          <p:txBody>
            <a:bodyPr wrap="none">
              <a:spAutoFit/>
            </a:bodyPr>
            <a:lstStyle/>
            <a:p>
              <a:r>
                <a:rPr lang="fr-CH" dirty="0">
                  <a:solidFill>
                    <a:srgbClr val="3550FE"/>
                  </a:solidFill>
                </a:rPr>
                <a:t>p(u)</a:t>
              </a:r>
              <a:endParaRPr lang="fr-FR" dirty="0">
                <a:solidFill>
                  <a:srgbClr val="3550FE"/>
                </a:solidFill>
              </a:endParaRPr>
            </a:p>
          </p:txBody>
        </p:sp>
        <p:sp>
          <p:nvSpPr>
            <p:cNvPr id="38931" name="Freeform 23"/>
            <p:cNvSpPr>
              <a:spLocks/>
            </p:cNvSpPr>
            <p:nvPr/>
          </p:nvSpPr>
          <p:spPr bwMode="auto">
            <a:xfrm>
              <a:off x="468313" y="2000240"/>
              <a:ext cx="647700" cy="1008063"/>
            </a:xfrm>
            <a:custGeom>
              <a:avLst/>
              <a:gdLst>
                <a:gd name="T0" fmla="*/ 0 w 408"/>
                <a:gd name="T1" fmla="*/ 0 h 635"/>
                <a:gd name="T2" fmla="*/ 2147483647 w 408"/>
                <a:gd name="T3" fmla="*/ 2147483647 h 635"/>
                <a:gd name="T4" fmla="*/ 2147483647 w 408"/>
                <a:gd name="T5" fmla="*/ 2147483647 h 635"/>
                <a:gd name="T6" fmla="*/ 2147483647 w 408"/>
                <a:gd name="T7" fmla="*/ 2147483647 h 635"/>
                <a:gd name="T8" fmla="*/ 0 w 408"/>
                <a:gd name="T9" fmla="*/ 2147483647 h 635"/>
                <a:gd name="T10" fmla="*/ 0 60000 65536"/>
                <a:gd name="T11" fmla="*/ 0 60000 65536"/>
                <a:gd name="T12" fmla="*/ 0 60000 65536"/>
                <a:gd name="T13" fmla="*/ 0 60000 65536"/>
                <a:gd name="T14" fmla="*/ 0 60000 65536"/>
                <a:gd name="T15" fmla="*/ 0 w 408"/>
                <a:gd name="T16" fmla="*/ 0 h 635"/>
                <a:gd name="T17" fmla="*/ 408 w 408"/>
                <a:gd name="T18" fmla="*/ 635 h 635"/>
              </a:gdLst>
              <a:ahLst/>
              <a:cxnLst>
                <a:cxn ang="T10">
                  <a:pos x="T0" y="T1"/>
                </a:cxn>
                <a:cxn ang="T11">
                  <a:pos x="T2" y="T3"/>
                </a:cxn>
                <a:cxn ang="T12">
                  <a:pos x="T4" y="T5"/>
                </a:cxn>
                <a:cxn ang="T13">
                  <a:pos x="T6" y="T7"/>
                </a:cxn>
                <a:cxn ang="T14">
                  <a:pos x="T8" y="T9"/>
                </a:cxn>
              </a:cxnLst>
              <a:rect l="T15" t="T16" r="T17" b="T18"/>
              <a:pathLst>
                <a:path w="408" h="635">
                  <a:moveTo>
                    <a:pt x="0" y="0"/>
                  </a:moveTo>
                  <a:cubicBezTo>
                    <a:pt x="11" y="64"/>
                    <a:pt x="22" y="129"/>
                    <a:pt x="90" y="182"/>
                  </a:cubicBezTo>
                  <a:cubicBezTo>
                    <a:pt x="158" y="235"/>
                    <a:pt x="408" y="273"/>
                    <a:pt x="408" y="318"/>
                  </a:cubicBezTo>
                  <a:cubicBezTo>
                    <a:pt x="408" y="363"/>
                    <a:pt x="158" y="401"/>
                    <a:pt x="90" y="454"/>
                  </a:cubicBezTo>
                  <a:cubicBezTo>
                    <a:pt x="22" y="507"/>
                    <a:pt x="11" y="571"/>
                    <a:pt x="0" y="635"/>
                  </a:cubicBezTo>
                </a:path>
              </a:pathLst>
            </a:custGeom>
            <a:noFill/>
            <a:ln w="38100">
              <a:solidFill>
                <a:schemeClr val="tx2"/>
              </a:solidFill>
              <a:round/>
              <a:headEnd/>
              <a:tailEnd/>
            </a:ln>
          </p:spPr>
          <p:txBody>
            <a:bodyPr/>
            <a:lstStyle/>
            <a:p>
              <a:endParaRPr lang="en-US"/>
            </a:p>
          </p:txBody>
        </p:sp>
      </p:grpSp>
      <p:sp>
        <p:nvSpPr>
          <p:cNvPr id="38923" name="Text Box 24"/>
          <p:cNvSpPr txBox="1">
            <a:spLocks noChangeArrowheads="1"/>
          </p:cNvSpPr>
          <p:nvPr/>
        </p:nvSpPr>
        <p:spPr bwMode="auto">
          <a:xfrm>
            <a:off x="14498760" y="4140910"/>
            <a:ext cx="5089594" cy="1487455"/>
          </a:xfrm>
          <a:prstGeom prst="rect">
            <a:avLst/>
          </a:prstGeom>
          <a:noFill/>
          <a:ln w="9525">
            <a:noFill/>
            <a:miter lim="800000"/>
            <a:headEnd/>
            <a:tailEnd/>
          </a:ln>
        </p:spPr>
        <p:txBody>
          <a:bodyPr wrap="none" lIns="192911" tIns="96455" rIns="192911" bIns="96455">
            <a:spAutoFit/>
          </a:bodyPr>
          <a:lstStyle/>
          <a:p>
            <a:r>
              <a:rPr lang="fr-CH" sz="4200" dirty="0">
                <a:solidFill>
                  <a:schemeClr val="accent2"/>
                </a:solidFill>
              </a:rPr>
              <a:t>constant input rates</a:t>
            </a:r>
          </a:p>
          <a:p>
            <a:r>
              <a:rPr lang="fr-CH" sz="4200" dirty="0">
                <a:solidFill>
                  <a:schemeClr val="accent2"/>
                </a:solidFill>
              </a:rPr>
              <a:t>no </a:t>
            </a:r>
            <a:r>
              <a:rPr lang="fr-CH" sz="4200" dirty="0" err="1">
                <a:solidFill>
                  <a:schemeClr val="accent2"/>
                </a:solidFill>
              </a:rPr>
              <a:t>threshold</a:t>
            </a:r>
            <a:endParaRPr lang="fr-FR" sz="4200" dirty="0">
              <a:solidFill>
                <a:schemeClr val="accent2"/>
              </a:solidFill>
            </a:endParaRPr>
          </a:p>
        </p:txBody>
      </p:sp>
      <p:sp>
        <p:nvSpPr>
          <p:cNvPr id="38924" name="Freeform 25"/>
          <p:cNvSpPr>
            <a:spLocks/>
          </p:cNvSpPr>
          <p:nvPr/>
        </p:nvSpPr>
        <p:spPr bwMode="auto">
          <a:xfrm>
            <a:off x="6722322" y="4959503"/>
            <a:ext cx="7022425" cy="1099896"/>
          </a:xfrm>
          <a:custGeom>
            <a:avLst/>
            <a:gdLst>
              <a:gd name="T0" fmla="*/ 0 w 1872"/>
              <a:gd name="T1" fmla="*/ 2147483647 h 391"/>
              <a:gd name="T2" fmla="*/ 2147483647 w 1872"/>
              <a:gd name="T3" fmla="*/ 2147483647 h 391"/>
              <a:gd name="T4" fmla="*/ 2147483647 w 1872"/>
              <a:gd name="T5" fmla="*/ 2147483647 h 391"/>
              <a:gd name="T6" fmla="*/ 2147483647 w 1872"/>
              <a:gd name="T7" fmla="*/ 2147483647 h 391"/>
              <a:gd name="T8" fmla="*/ 2147483647 w 1872"/>
              <a:gd name="T9" fmla="*/ 2147483647 h 391"/>
              <a:gd name="T10" fmla="*/ 2147483647 w 1872"/>
              <a:gd name="T11" fmla="*/ 2147483647 h 391"/>
              <a:gd name="T12" fmla="*/ 2147483647 w 1872"/>
              <a:gd name="T13" fmla="*/ 2147483647 h 391"/>
              <a:gd name="T14" fmla="*/ 2147483647 w 1872"/>
              <a:gd name="T15" fmla="*/ 2147483647 h 391"/>
              <a:gd name="T16" fmla="*/ 2147483647 w 1872"/>
              <a:gd name="T17" fmla="*/ 2147483647 h 391"/>
              <a:gd name="T18" fmla="*/ 2147483647 w 1872"/>
              <a:gd name="T19" fmla="*/ 2147483647 h 391"/>
              <a:gd name="T20" fmla="*/ 2147483647 w 1872"/>
              <a:gd name="T21" fmla="*/ 2147483647 h 391"/>
              <a:gd name="T22" fmla="*/ 2147483647 w 1872"/>
              <a:gd name="T23" fmla="*/ 2147483647 h 391"/>
              <a:gd name="T24" fmla="*/ 2147483647 w 1872"/>
              <a:gd name="T25" fmla="*/ 2147483647 h 391"/>
              <a:gd name="T26" fmla="*/ 2147483647 w 1872"/>
              <a:gd name="T27" fmla="*/ 2147483647 h 391"/>
              <a:gd name="T28" fmla="*/ 2147483647 w 1872"/>
              <a:gd name="T29" fmla="*/ 2147483647 h 391"/>
              <a:gd name="T30" fmla="*/ 2147483647 w 1872"/>
              <a:gd name="T31" fmla="*/ 2147483647 h 391"/>
              <a:gd name="T32" fmla="*/ 2147483647 w 1872"/>
              <a:gd name="T33" fmla="*/ 2147483647 h 391"/>
              <a:gd name="T34" fmla="*/ 2147483647 w 1872"/>
              <a:gd name="T35" fmla="*/ 2147483647 h 391"/>
              <a:gd name="T36" fmla="*/ 2147483647 w 1872"/>
              <a:gd name="T37" fmla="*/ 2147483647 h 391"/>
              <a:gd name="T38" fmla="*/ 2147483647 w 1872"/>
              <a:gd name="T39" fmla="*/ 2147483647 h 391"/>
              <a:gd name="T40" fmla="*/ 2147483647 w 1872"/>
              <a:gd name="T41" fmla="*/ 2147483647 h 391"/>
              <a:gd name="T42" fmla="*/ 2147483647 w 1872"/>
              <a:gd name="T43" fmla="*/ 2147483647 h 391"/>
              <a:gd name="T44" fmla="*/ 2147483647 w 1872"/>
              <a:gd name="T45" fmla="*/ 2147483647 h 391"/>
              <a:gd name="T46" fmla="*/ 2147483647 w 1872"/>
              <a:gd name="T47" fmla="*/ 2147483647 h 391"/>
              <a:gd name="T48" fmla="*/ 2147483647 w 1872"/>
              <a:gd name="T49" fmla="*/ 2147483647 h 391"/>
              <a:gd name="T50" fmla="*/ 2147483647 w 1872"/>
              <a:gd name="T51" fmla="*/ 2147483647 h 391"/>
              <a:gd name="T52" fmla="*/ 2147483647 w 1872"/>
              <a:gd name="T53" fmla="*/ 2147483647 h 391"/>
              <a:gd name="T54" fmla="*/ 2147483647 w 1872"/>
              <a:gd name="T55" fmla="*/ 2147483647 h 391"/>
              <a:gd name="T56" fmla="*/ 2147483647 w 1872"/>
              <a:gd name="T57" fmla="*/ 2147483647 h 391"/>
              <a:gd name="T58" fmla="*/ 2147483647 w 1872"/>
              <a:gd name="T59" fmla="*/ 2147483647 h 391"/>
              <a:gd name="T60" fmla="*/ 2147483647 w 1872"/>
              <a:gd name="T61" fmla="*/ 2147483647 h 391"/>
              <a:gd name="T62" fmla="*/ 2147483647 w 1872"/>
              <a:gd name="T63" fmla="*/ 2147483647 h 391"/>
              <a:gd name="T64" fmla="*/ 2147483647 w 1872"/>
              <a:gd name="T65" fmla="*/ 2147483647 h 391"/>
              <a:gd name="T66" fmla="*/ 2147483647 w 1872"/>
              <a:gd name="T67" fmla="*/ 2147483647 h 391"/>
              <a:gd name="T68" fmla="*/ 2147483647 w 1872"/>
              <a:gd name="T69" fmla="*/ 2147483647 h 391"/>
              <a:gd name="T70" fmla="*/ 2147483647 w 1872"/>
              <a:gd name="T71" fmla="*/ 2147483647 h 391"/>
              <a:gd name="T72" fmla="*/ 2147483647 w 1872"/>
              <a:gd name="T73" fmla="*/ 2147483647 h 391"/>
              <a:gd name="T74" fmla="*/ 2147483647 w 1872"/>
              <a:gd name="T75" fmla="*/ 2147483647 h 391"/>
              <a:gd name="T76" fmla="*/ 2147483647 w 1872"/>
              <a:gd name="T77" fmla="*/ 2147483647 h 391"/>
              <a:gd name="T78" fmla="*/ 2147483647 w 1872"/>
              <a:gd name="T79" fmla="*/ 2147483647 h 391"/>
              <a:gd name="T80" fmla="*/ 2147483647 w 1872"/>
              <a:gd name="T81" fmla="*/ 2147483647 h 391"/>
              <a:gd name="T82" fmla="*/ 2147483647 w 1872"/>
              <a:gd name="T83" fmla="*/ 2147483647 h 391"/>
              <a:gd name="T84" fmla="*/ 2147483647 w 1872"/>
              <a:gd name="T85" fmla="*/ 2147483647 h 391"/>
              <a:gd name="T86" fmla="*/ 2147483647 w 1872"/>
              <a:gd name="T87" fmla="*/ 2147483647 h 391"/>
              <a:gd name="T88" fmla="*/ 2147483647 w 1872"/>
              <a:gd name="T89" fmla="*/ 2147483647 h 3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72"/>
              <a:gd name="T136" fmla="*/ 0 h 391"/>
              <a:gd name="T137" fmla="*/ 1872 w 1872"/>
              <a:gd name="T138" fmla="*/ 391 h 3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72" h="391">
                <a:moveTo>
                  <a:pt x="0" y="95"/>
                </a:moveTo>
                <a:cubicBezTo>
                  <a:pt x="5" y="106"/>
                  <a:pt x="9" y="117"/>
                  <a:pt x="16" y="127"/>
                </a:cubicBezTo>
                <a:cubicBezTo>
                  <a:pt x="23" y="136"/>
                  <a:pt x="34" y="142"/>
                  <a:pt x="40" y="151"/>
                </a:cubicBezTo>
                <a:cubicBezTo>
                  <a:pt x="61" y="182"/>
                  <a:pt x="43" y="192"/>
                  <a:pt x="88" y="207"/>
                </a:cubicBezTo>
                <a:cubicBezTo>
                  <a:pt x="144" y="151"/>
                  <a:pt x="89" y="192"/>
                  <a:pt x="120" y="207"/>
                </a:cubicBezTo>
                <a:cubicBezTo>
                  <a:pt x="128" y="211"/>
                  <a:pt x="136" y="202"/>
                  <a:pt x="144" y="199"/>
                </a:cubicBezTo>
                <a:cubicBezTo>
                  <a:pt x="166" y="232"/>
                  <a:pt x="188" y="258"/>
                  <a:pt x="200" y="295"/>
                </a:cubicBezTo>
                <a:cubicBezTo>
                  <a:pt x="232" y="273"/>
                  <a:pt x="258" y="239"/>
                  <a:pt x="280" y="207"/>
                </a:cubicBezTo>
                <a:cubicBezTo>
                  <a:pt x="372" y="230"/>
                  <a:pt x="245" y="188"/>
                  <a:pt x="320" y="263"/>
                </a:cubicBezTo>
                <a:cubicBezTo>
                  <a:pt x="334" y="277"/>
                  <a:pt x="357" y="274"/>
                  <a:pt x="376" y="279"/>
                </a:cubicBezTo>
                <a:cubicBezTo>
                  <a:pt x="384" y="284"/>
                  <a:pt x="391" y="297"/>
                  <a:pt x="400" y="295"/>
                </a:cubicBezTo>
                <a:cubicBezTo>
                  <a:pt x="408" y="293"/>
                  <a:pt x="400" y="269"/>
                  <a:pt x="408" y="271"/>
                </a:cubicBezTo>
                <a:cubicBezTo>
                  <a:pt x="436" y="278"/>
                  <a:pt x="440" y="335"/>
                  <a:pt x="456" y="351"/>
                </a:cubicBezTo>
                <a:cubicBezTo>
                  <a:pt x="462" y="357"/>
                  <a:pt x="473" y="355"/>
                  <a:pt x="480" y="359"/>
                </a:cubicBezTo>
                <a:cubicBezTo>
                  <a:pt x="497" y="368"/>
                  <a:pt x="528" y="391"/>
                  <a:pt x="528" y="391"/>
                </a:cubicBezTo>
                <a:cubicBezTo>
                  <a:pt x="584" y="382"/>
                  <a:pt x="606" y="373"/>
                  <a:pt x="624" y="319"/>
                </a:cubicBezTo>
                <a:cubicBezTo>
                  <a:pt x="668" y="330"/>
                  <a:pt x="717" y="351"/>
                  <a:pt x="736" y="295"/>
                </a:cubicBezTo>
                <a:cubicBezTo>
                  <a:pt x="744" y="298"/>
                  <a:pt x="753" y="308"/>
                  <a:pt x="760" y="303"/>
                </a:cubicBezTo>
                <a:cubicBezTo>
                  <a:pt x="776" y="292"/>
                  <a:pt x="776" y="266"/>
                  <a:pt x="792" y="255"/>
                </a:cubicBezTo>
                <a:cubicBezTo>
                  <a:pt x="800" y="250"/>
                  <a:pt x="808" y="244"/>
                  <a:pt x="816" y="239"/>
                </a:cubicBezTo>
                <a:cubicBezTo>
                  <a:pt x="826" y="200"/>
                  <a:pt x="819" y="157"/>
                  <a:pt x="832" y="119"/>
                </a:cubicBezTo>
                <a:cubicBezTo>
                  <a:pt x="835" y="111"/>
                  <a:pt x="848" y="114"/>
                  <a:pt x="856" y="111"/>
                </a:cubicBezTo>
                <a:cubicBezTo>
                  <a:pt x="897" y="96"/>
                  <a:pt x="892" y="97"/>
                  <a:pt x="928" y="79"/>
                </a:cubicBezTo>
                <a:cubicBezTo>
                  <a:pt x="933" y="66"/>
                  <a:pt x="935" y="50"/>
                  <a:pt x="944" y="39"/>
                </a:cubicBezTo>
                <a:cubicBezTo>
                  <a:pt x="976" y="0"/>
                  <a:pt x="982" y="69"/>
                  <a:pt x="992" y="79"/>
                </a:cubicBezTo>
                <a:cubicBezTo>
                  <a:pt x="998" y="85"/>
                  <a:pt x="1008" y="84"/>
                  <a:pt x="1016" y="87"/>
                </a:cubicBezTo>
                <a:cubicBezTo>
                  <a:pt x="1042" y="121"/>
                  <a:pt x="1047" y="133"/>
                  <a:pt x="1088" y="119"/>
                </a:cubicBezTo>
                <a:cubicBezTo>
                  <a:pt x="1108" y="199"/>
                  <a:pt x="1078" y="117"/>
                  <a:pt x="1120" y="159"/>
                </a:cubicBezTo>
                <a:cubicBezTo>
                  <a:pt x="1184" y="223"/>
                  <a:pt x="1122" y="197"/>
                  <a:pt x="1176" y="215"/>
                </a:cubicBezTo>
                <a:cubicBezTo>
                  <a:pt x="1187" y="212"/>
                  <a:pt x="1199" y="214"/>
                  <a:pt x="1208" y="207"/>
                </a:cubicBezTo>
                <a:cubicBezTo>
                  <a:pt x="1215" y="202"/>
                  <a:pt x="1212" y="191"/>
                  <a:pt x="1216" y="183"/>
                </a:cubicBezTo>
                <a:cubicBezTo>
                  <a:pt x="1231" y="154"/>
                  <a:pt x="1250" y="137"/>
                  <a:pt x="1280" y="127"/>
                </a:cubicBezTo>
                <a:cubicBezTo>
                  <a:pt x="1319" y="166"/>
                  <a:pt x="1321" y="157"/>
                  <a:pt x="1344" y="111"/>
                </a:cubicBezTo>
                <a:cubicBezTo>
                  <a:pt x="1355" y="122"/>
                  <a:pt x="1361" y="139"/>
                  <a:pt x="1376" y="143"/>
                </a:cubicBezTo>
                <a:cubicBezTo>
                  <a:pt x="1385" y="146"/>
                  <a:pt x="1391" y="123"/>
                  <a:pt x="1400" y="127"/>
                </a:cubicBezTo>
                <a:cubicBezTo>
                  <a:pt x="1421" y="136"/>
                  <a:pt x="1448" y="175"/>
                  <a:pt x="1448" y="175"/>
                </a:cubicBezTo>
                <a:cubicBezTo>
                  <a:pt x="1501" y="157"/>
                  <a:pt x="1501" y="203"/>
                  <a:pt x="1528" y="239"/>
                </a:cubicBezTo>
                <a:cubicBezTo>
                  <a:pt x="1552" y="312"/>
                  <a:pt x="1578" y="262"/>
                  <a:pt x="1624" y="239"/>
                </a:cubicBezTo>
                <a:cubicBezTo>
                  <a:pt x="1643" y="181"/>
                  <a:pt x="1619" y="242"/>
                  <a:pt x="1640" y="263"/>
                </a:cubicBezTo>
                <a:cubicBezTo>
                  <a:pt x="1647" y="270"/>
                  <a:pt x="1651" y="247"/>
                  <a:pt x="1656" y="239"/>
                </a:cubicBezTo>
                <a:cubicBezTo>
                  <a:pt x="1661" y="247"/>
                  <a:pt x="1663" y="260"/>
                  <a:pt x="1672" y="263"/>
                </a:cubicBezTo>
                <a:cubicBezTo>
                  <a:pt x="1729" y="279"/>
                  <a:pt x="1703" y="220"/>
                  <a:pt x="1720" y="287"/>
                </a:cubicBezTo>
                <a:cubicBezTo>
                  <a:pt x="1741" y="284"/>
                  <a:pt x="1764" y="288"/>
                  <a:pt x="1784" y="279"/>
                </a:cubicBezTo>
                <a:cubicBezTo>
                  <a:pt x="1792" y="276"/>
                  <a:pt x="1787" y="261"/>
                  <a:pt x="1792" y="255"/>
                </a:cubicBezTo>
                <a:cubicBezTo>
                  <a:pt x="1813" y="230"/>
                  <a:pt x="1841" y="223"/>
                  <a:pt x="1872" y="223"/>
                </a:cubicBezTo>
              </a:path>
            </a:pathLst>
          </a:custGeom>
          <a:noFill/>
          <a:ln w="9525">
            <a:solidFill>
              <a:schemeClr val="tx1"/>
            </a:solidFill>
            <a:round/>
            <a:headEnd/>
            <a:tailEnd/>
          </a:ln>
        </p:spPr>
        <p:txBody>
          <a:bodyPr lIns="192911" tIns="96455" rIns="192911" bIns="96455"/>
          <a:lstStyle/>
          <a:p>
            <a:endParaRPr lang="en-US"/>
          </a:p>
        </p:txBody>
      </p:sp>
      <p:sp>
        <p:nvSpPr>
          <p:cNvPr id="38925" name="Line 26"/>
          <p:cNvSpPr>
            <a:spLocks noChangeShapeType="1"/>
          </p:cNvSpPr>
          <p:nvPr/>
        </p:nvSpPr>
        <p:spPr bwMode="auto">
          <a:xfrm>
            <a:off x="6718572" y="5547427"/>
            <a:ext cx="6977410" cy="0"/>
          </a:xfrm>
          <a:prstGeom prst="line">
            <a:avLst/>
          </a:prstGeom>
          <a:noFill/>
          <a:ln w="9525">
            <a:solidFill>
              <a:srgbClr val="FF0000"/>
            </a:solidFill>
            <a:round/>
            <a:headEnd/>
            <a:tailEnd/>
          </a:ln>
        </p:spPr>
        <p:txBody>
          <a:bodyPr lIns="192911" tIns="96455" rIns="192911" bIns="96455"/>
          <a:lstStyle/>
          <a:p>
            <a:endParaRPr lang="en-US"/>
          </a:p>
        </p:txBody>
      </p:sp>
      <p:sp>
        <p:nvSpPr>
          <p:cNvPr id="38926" name="Line 27"/>
          <p:cNvSpPr>
            <a:spLocks noChangeShapeType="1"/>
          </p:cNvSpPr>
          <p:nvPr/>
        </p:nvSpPr>
        <p:spPr bwMode="auto">
          <a:xfrm>
            <a:off x="6718572" y="5929999"/>
            <a:ext cx="6977410" cy="0"/>
          </a:xfrm>
          <a:prstGeom prst="line">
            <a:avLst/>
          </a:prstGeom>
          <a:noFill/>
          <a:ln w="9525">
            <a:solidFill>
              <a:srgbClr val="FF0000"/>
            </a:solidFill>
            <a:prstDash val="dash"/>
            <a:round/>
            <a:headEnd/>
            <a:tailEnd/>
          </a:ln>
        </p:spPr>
        <p:txBody>
          <a:bodyPr lIns="192911" tIns="96455" rIns="192911" bIns="96455"/>
          <a:lstStyle/>
          <a:p>
            <a:endParaRPr lang="en-US"/>
          </a:p>
        </p:txBody>
      </p:sp>
      <p:sp>
        <p:nvSpPr>
          <p:cNvPr id="38927" name="Line 28"/>
          <p:cNvSpPr>
            <a:spLocks noChangeShapeType="1"/>
          </p:cNvSpPr>
          <p:nvPr/>
        </p:nvSpPr>
        <p:spPr bwMode="auto">
          <a:xfrm>
            <a:off x="6718572" y="5164854"/>
            <a:ext cx="6977410" cy="0"/>
          </a:xfrm>
          <a:prstGeom prst="line">
            <a:avLst/>
          </a:prstGeom>
          <a:noFill/>
          <a:ln w="9525">
            <a:solidFill>
              <a:srgbClr val="FF0000"/>
            </a:solidFill>
            <a:prstDash val="dash"/>
            <a:round/>
            <a:headEnd/>
            <a:tailEnd/>
          </a:ln>
        </p:spPr>
        <p:txBody>
          <a:bodyPr lIns="192911" tIns="96455" rIns="192911" bIns="96455"/>
          <a:lstStyle/>
          <a:p>
            <a:endParaRPr lang="en-US"/>
          </a:p>
        </p:txBody>
      </p:sp>
      <p:sp>
        <p:nvSpPr>
          <p:cNvPr id="20"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8.6</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Diffusive noise/</a:t>
            </a:r>
            <a:r>
              <a:rPr lang="en-US" sz="6600" dirty="0" err="1">
                <a:solidFill>
                  <a:srgbClr val="FF0000"/>
                </a:solidFill>
                <a:latin typeface="Impact" charset="0"/>
                <a:ea typeface="ＭＳ Ｐゴシック" charset="0"/>
                <a:cs typeface="Impact" charset="0"/>
              </a:rPr>
              <a:t>stoch</a:t>
            </a:r>
            <a:r>
              <a:rPr lang="en-US" sz="6600" dirty="0">
                <a:solidFill>
                  <a:srgbClr val="FF0000"/>
                </a:solidFill>
                <a:latin typeface="Impact" charset="0"/>
                <a:ea typeface="ＭＳ Ｐゴシック" charset="0"/>
                <a:cs typeface="Impact" charset="0"/>
              </a:rPr>
              <a:t>. arrival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1" name="Straight Connector 20"/>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75130" y="1434427"/>
            <a:ext cx="11003333" cy="969496"/>
          </a:xfrm>
          <a:prstGeom prst="rect">
            <a:avLst/>
          </a:prstGeom>
          <a:noFill/>
        </p:spPr>
        <p:txBody>
          <a:bodyPr wrap="none" rtlCol="0">
            <a:spAutoFit/>
          </a:bodyPr>
          <a:lstStyle/>
          <a:p>
            <a:r>
              <a:rPr lang="en-US" dirty="0"/>
              <a:t>A) No threshold, stationary  input</a:t>
            </a:r>
          </a:p>
        </p:txBody>
      </p:sp>
      <p:grpSp>
        <p:nvGrpSpPr>
          <p:cNvPr id="3" name="Group 88"/>
          <p:cNvGrpSpPr>
            <a:grpSpLocks/>
          </p:cNvGrpSpPr>
          <p:nvPr/>
        </p:nvGrpSpPr>
        <p:grpSpPr bwMode="auto">
          <a:xfrm>
            <a:off x="6337418" y="7390154"/>
            <a:ext cx="6249659" cy="2211046"/>
            <a:chOff x="3840" y="2064"/>
            <a:chExt cx="1666" cy="786"/>
          </a:xfrm>
        </p:grpSpPr>
        <p:graphicFrame>
          <p:nvGraphicFramePr>
            <p:cNvPr id="24" name="Object 89"/>
            <p:cNvGraphicFramePr>
              <a:graphicFrameLocks noChangeAspect="1"/>
            </p:cNvGraphicFramePr>
            <p:nvPr/>
          </p:nvGraphicFramePr>
          <p:xfrm>
            <a:off x="3840" y="2304"/>
            <a:ext cx="1666" cy="546"/>
          </p:xfrm>
          <a:graphic>
            <a:graphicData uri="http://schemas.openxmlformats.org/presentationml/2006/ole">
              <mc:AlternateContent xmlns:mc="http://schemas.openxmlformats.org/markup-compatibility/2006">
                <mc:Choice xmlns:v="urn:schemas-microsoft-com:vml" Requires="v">
                  <p:oleObj spid="_x0000_s308236" name="Equation" r:id="rId4" imgW="1498320" imgH="419040" progId="Equation.3">
                    <p:embed/>
                  </p:oleObj>
                </mc:Choice>
                <mc:Fallback>
                  <p:oleObj name="Equation" r:id="rId4" imgW="1498320" imgH="419040" progId="Equation.3">
                    <p:embed/>
                    <p:pic>
                      <p:nvPicPr>
                        <p:cNvPr id="0" name="Object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2304"/>
                          <a:ext cx="166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25" name="Text Box 90"/>
            <p:cNvSpPr txBox="1">
              <a:spLocks noChangeArrowheads="1"/>
            </p:cNvSpPr>
            <p:nvPr/>
          </p:nvSpPr>
          <p:spPr bwMode="auto">
            <a:xfrm>
              <a:off x="3984" y="2064"/>
              <a:ext cx="995" cy="241"/>
            </a:xfrm>
            <a:prstGeom prst="rect">
              <a:avLst/>
            </a:prstGeom>
            <a:noFill/>
            <a:ln w="9525">
              <a:solidFill>
                <a:srgbClr val="006600"/>
              </a:solidFill>
              <a:miter lim="800000"/>
              <a:headEnd/>
              <a:tailEnd/>
            </a:ln>
          </p:spPr>
          <p:txBody>
            <a:bodyPr wrap="none">
              <a:spAutoFit/>
            </a:bodyPr>
            <a:lstStyle/>
            <a:p>
              <a:r>
                <a:rPr lang="en-US" sz="3800" dirty="0">
                  <a:solidFill>
                    <a:srgbClr val="006600"/>
                  </a:solidFill>
                </a:rPr>
                <a:t>noisy integration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38915" name="Text Box 5"/>
          <p:cNvSpPr txBox="1">
            <a:spLocks noChangeArrowheads="1"/>
          </p:cNvSpPr>
          <p:nvPr/>
        </p:nvSpPr>
        <p:spPr bwMode="auto">
          <a:xfrm>
            <a:off x="14956758" y="4675368"/>
            <a:ext cx="796753" cy="1071957"/>
          </a:xfrm>
          <a:prstGeom prst="rect">
            <a:avLst/>
          </a:prstGeom>
          <a:noFill/>
          <a:ln w="9525">
            <a:noFill/>
            <a:miter lim="800000"/>
            <a:headEnd/>
            <a:tailEnd/>
          </a:ln>
        </p:spPr>
        <p:txBody>
          <a:bodyPr wrap="none" lIns="192911" tIns="96455" rIns="192911" bIns="96455">
            <a:spAutoFit/>
          </a:bodyPr>
          <a:lstStyle/>
          <a:p>
            <a:r>
              <a:rPr lang="fr-CH"/>
              <a:t>u</a:t>
            </a:r>
            <a:endParaRPr lang="fr-FR"/>
          </a:p>
        </p:txBody>
      </p:sp>
      <p:sp>
        <p:nvSpPr>
          <p:cNvPr id="38917" name="Text Box 8"/>
          <p:cNvSpPr txBox="1">
            <a:spLocks noChangeArrowheads="1"/>
          </p:cNvSpPr>
          <p:nvPr/>
        </p:nvSpPr>
        <p:spPr bwMode="auto">
          <a:xfrm>
            <a:off x="5540665" y="3986193"/>
            <a:ext cx="796753" cy="1071957"/>
          </a:xfrm>
          <a:prstGeom prst="rect">
            <a:avLst/>
          </a:prstGeom>
          <a:noFill/>
          <a:ln w="9525">
            <a:noFill/>
            <a:miter lim="800000"/>
            <a:headEnd/>
            <a:tailEnd/>
          </a:ln>
        </p:spPr>
        <p:txBody>
          <a:bodyPr wrap="none" lIns="192911" tIns="96455" rIns="192911" bIns="96455">
            <a:spAutoFit/>
          </a:bodyPr>
          <a:lstStyle/>
          <a:p>
            <a:r>
              <a:rPr lang="fr-CH"/>
              <a:t>u</a:t>
            </a:r>
            <a:endParaRPr lang="fr-FR"/>
          </a:p>
        </p:txBody>
      </p:sp>
      <p:sp>
        <p:nvSpPr>
          <p:cNvPr id="38918" name="Text Box 9"/>
          <p:cNvSpPr txBox="1">
            <a:spLocks noChangeArrowheads="1"/>
          </p:cNvSpPr>
          <p:nvPr/>
        </p:nvSpPr>
        <p:spPr bwMode="auto">
          <a:xfrm>
            <a:off x="11296317" y="2403923"/>
            <a:ext cx="10311146" cy="1949120"/>
          </a:xfrm>
          <a:prstGeom prst="rect">
            <a:avLst/>
          </a:prstGeom>
          <a:noFill/>
          <a:ln w="9525">
            <a:noFill/>
            <a:miter lim="800000"/>
            <a:headEnd/>
            <a:tailEnd/>
          </a:ln>
        </p:spPr>
        <p:txBody>
          <a:bodyPr wrap="square" lIns="192911" tIns="96455" rIns="192911" bIns="96455">
            <a:spAutoFit/>
          </a:bodyPr>
          <a:lstStyle/>
          <a:p>
            <a:r>
              <a:rPr lang="fr-CH" dirty="0">
                <a:solidFill>
                  <a:srgbClr val="3550FE"/>
                </a:solidFill>
              </a:rPr>
              <a:t>Membrane </a:t>
            </a:r>
            <a:r>
              <a:rPr lang="fr-CH" dirty="0" err="1">
                <a:solidFill>
                  <a:srgbClr val="3550FE"/>
                </a:solidFill>
              </a:rPr>
              <a:t>potential</a:t>
            </a:r>
            <a:r>
              <a:rPr lang="fr-CH" dirty="0">
                <a:solidFill>
                  <a:srgbClr val="3550FE"/>
                </a:solidFill>
              </a:rPr>
              <a:t> </a:t>
            </a:r>
            <a:r>
              <a:rPr lang="fr-CH" dirty="0" err="1">
                <a:solidFill>
                  <a:srgbClr val="3550FE"/>
                </a:solidFill>
              </a:rPr>
              <a:t>density</a:t>
            </a:r>
            <a:r>
              <a:rPr lang="fr-CH" dirty="0">
                <a:solidFill>
                  <a:srgbClr val="3550FE"/>
                </a:solidFill>
              </a:rPr>
              <a:t>: </a:t>
            </a:r>
          </a:p>
          <a:p>
            <a:r>
              <a:rPr lang="fr-CH" sz="5400" dirty="0" err="1">
                <a:solidFill>
                  <a:srgbClr val="3550FE"/>
                </a:solidFill>
              </a:rPr>
              <a:t>Gaussian</a:t>
            </a:r>
            <a:r>
              <a:rPr lang="fr-CH" sz="5400" dirty="0">
                <a:solidFill>
                  <a:srgbClr val="3550FE"/>
                </a:solidFill>
              </a:rPr>
              <a:t> </a:t>
            </a:r>
            <a:r>
              <a:rPr lang="fr-CH" sz="5400" dirty="0" err="1">
                <a:solidFill>
                  <a:srgbClr val="3550FE"/>
                </a:solidFill>
              </a:rPr>
              <a:t>at</a:t>
            </a:r>
            <a:r>
              <a:rPr lang="fr-CH" sz="5400" dirty="0">
                <a:solidFill>
                  <a:srgbClr val="3550FE"/>
                </a:solidFill>
              </a:rPr>
              <a:t> time t</a:t>
            </a:r>
            <a:endParaRPr lang="fr-FR" dirty="0">
              <a:solidFill>
                <a:srgbClr val="3550FE"/>
              </a:solidFill>
            </a:endParaRPr>
          </a:p>
        </p:txBody>
      </p:sp>
      <p:sp>
        <p:nvSpPr>
          <p:cNvPr id="38920" name="Line 11"/>
          <p:cNvSpPr>
            <a:spLocks noChangeShapeType="1"/>
          </p:cNvSpPr>
          <p:nvPr/>
        </p:nvSpPr>
        <p:spPr bwMode="auto">
          <a:xfrm>
            <a:off x="6722323" y="6951132"/>
            <a:ext cx="7315027"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38921" name="Line 12"/>
          <p:cNvSpPr>
            <a:spLocks noChangeShapeType="1"/>
          </p:cNvSpPr>
          <p:nvPr/>
        </p:nvSpPr>
        <p:spPr bwMode="auto">
          <a:xfrm flipV="1">
            <a:off x="6722322" y="3890549"/>
            <a:ext cx="0" cy="3060583"/>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pSp>
        <p:nvGrpSpPr>
          <p:cNvPr id="2" name="Group 20"/>
          <p:cNvGrpSpPr>
            <a:grpSpLocks/>
          </p:cNvGrpSpPr>
          <p:nvPr/>
        </p:nvGrpSpPr>
        <p:grpSpPr bwMode="auto">
          <a:xfrm>
            <a:off x="15688262" y="5496774"/>
            <a:ext cx="4079104" cy="3443155"/>
            <a:chOff x="468313" y="1804988"/>
            <a:chExt cx="1726224" cy="1943100"/>
          </a:xfrm>
        </p:grpSpPr>
        <p:sp>
          <p:nvSpPr>
            <p:cNvPr id="38928" name="Line 3"/>
            <p:cNvSpPr>
              <a:spLocks noChangeShapeType="1"/>
            </p:cNvSpPr>
            <p:nvPr/>
          </p:nvSpPr>
          <p:spPr bwMode="auto">
            <a:xfrm>
              <a:off x="468313" y="3244850"/>
              <a:ext cx="1223962" cy="0"/>
            </a:xfrm>
            <a:prstGeom prst="line">
              <a:avLst/>
            </a:prstGeom>
            <a:noFill/>
            <a:ln w="9525">
              <a:solidFill>
                <a:schemeClr val="tx1"/>
              </a:solidFill>
              <a:round/>
              <a:headEnd/>
              <a:tailEnd type="triangle" w="med" len="med"/>
            </a:ln>
          </p:spPr>
          <p:txBody>
            <a:bodyPr/>
            <a:lstStyle/>
            <a:p>
              <a:endParaRPr lang="en-US"/>
            </a:p>
          </p:txBody>
        </p:sp>
        <p:sp>
          <p:nvSpPr>
            <p:cNvPr id="38929" name="Line 4"/>
            <p:cNvSpPr>
              <a:spLocks noChangeShapeType="1"/>
            </p:cNvSpPr>
            <p:nvPr/>
          </p:nvSpPr>
          <p:spPr bwMode="auto">
            <a:xfrm flipV="1">
              <a:off x="468313" y="1804988"/>
              <a:ext cx="0" cy="1943100"/>
            </a:xfrm>
            <a:prstGeom prst="line">
              <a:avLst/>
            </a:prstGeom>
            <a:noFill/>
            <a:ln w="9525">
              <a:solidFill>
                <a:schemeClr val="tx1"/>
              </a:solidFill>
              <a:round/>
              <a:headEnd/>
              <a:tailEnd type="triangle" w="med" len="med"/>
            </a:ln>
          </p:spPr>
          <p:txBody>
            <a:bodyPr/>
            <a:lstStyle/>
            <a:p>
              <a:endParaRPr lang="en-US"/>
            </a:p>
          </p:txBody>
        </p:sp>
        <p:sp>
          <p:nvSpPr>
            <p:cNvPr id="38930" name="Text Box 6"/>
            <p:cNvSpPr txBox="1">
              <a:spLocks noChangeArrowheads="1"/>
            </p:cNvSpPr>
            <p:nvPr/>
          </p:nvSpPr>
          <p:spPr bwMode="auto">
            <a:xfrm>
              <a:off x="1273175" y="2276475"/>
              <a:ext cx="921362" cy="547123"/>
            </a:xfrm>
            <a:prstGeom prst="rect">
              <a:avLst/>
            </a:prstGeom>
            <a:noFill/>
            <a:ln w="9525">
              <a:noFill/>
              <a:miter lim="800000"/>
              <a:headEnd/>
              <a:tailEnd/>
            </a:ln>
          </p:spPr>
          <p:txBody>
            <a:bodyPr wrap="none">
              <a:spAutoFit/>
            </a:bodyPr>
            <a:lstStyle/>
            <a:p>
              <a:r>
                <a:rPr lang="fr-CH" dirty="0">
                  <a:solidFill>
                    <a:srgbClr val="3550FE"/>
                  </a:solidFill>
                </a:rPr>
                <a:t>p(u(t))</a:t>
              </a:r>
              <a:endParaRPr lang="fr-FR" dirty="0">
                <a:solidFill>
                  <a:srgbClr val="3550FE"/>
                </a:solidFill>
              </a:endParaRPr>
            </a:p>
          </p:txBody>
        </p:sp>
        <p:sp>
          <p:nvSpPr>
            <p:cNvPr id="38931" name="Freeform 23"/>
            <p:cNvSpPr>
              <a:spLocks/>
            </p:cNvSpPr>
            <p:nvPr/>
          </p:nvSpPr>
          <p:spPr bwMode="auto">
            <a:xfrm>
              <a:off x="468313" y="2000240"/>
              <a:ext cx="647700" cy="1008063"/>
            </a:xfrm>
            <a:custGeom>
              <a:avLst/>
              <a:gdLst>
                <a:gd name="T0" fmla="*/ 0 w 408"/>
                <a:gd name="T1" fmla="*/ 0 h 635"/>
                <a:gd name="T2" fmla="*/ 2147483647 w 408"/>
                <a:gd name="T3" fmla="*/ 2147483647 h 635"/>
                <a:gd name="T4" fmla="*/ 2147483647 w 408"/>
                <a:gd name="T5" fmla="*/ 2147483647 h 635"/>
                <a:gd name="T6" fmla="*/ 2147483647 w 408"/>
                <a:gd name="T7" fmla="*/ 2147483647 h 635"/>
                <a:gd name="T8" fmla="*/ 0 w 408"/>
                <a:gd name="T9" fmla="*/ 2147483647 h 635"/>
                <a:gd name="T10" fmla="*/ 0 60000 65536"/>
                <a:gd name="T11" fmla="*/ 0 60000 65536"/>
                <a:gd name="T12" fmla="*/ 0 60000 65536"/>
                <a:gd name="T13" fmla="*/ 0 60000 65536"/>
                <a:gd name="T14" fmla="*/ 0 60000 65536"/>
                <a:gd name="T15" fmla="*/ 0 w 408"/>
                <a:gd name="T16" fmla="*/ 0 h 635"/>
                <a:gd name="T17" fmla="*/ 408 w 408"/>
                <a:gd name="T18" fmla="*/ 635 h 635"/>
              </a:gdLst>
              <a:ahLst/>
              <a:cxnLst>
                <a:cxn ang="T10">
                  <a:pos x="T0" y="T1"/>
                </a:cxn>
                <a:cxn ang="T11">
                  <a:pos x="T2" y="T3"/>
                </a:cxn>
                <a:cxn ang="T12">
                  <a:pos x="T4" y="T5"/>
                </a:cxn>
                <a:cxn ang="T13">
                  <a:pos x="T6" y="T7"/>
                </a:cxn>
                <a:cxn ang="T14">
                  <a:pos x="T8" y="T9"/>
                </a:cxn>
              </a:cxnLst>
              <a:rect l="T15" t="T16" r="T17" b="T18"/>
              <a:pathLst>
                <a:path w="408" h="635">
                  <a:moveTo>
                    <a:pt x="0" y="0"/>
                  </a:moveTo>
                  <a:cubicBezTo>
                    <a:pt x="11" y="64"/>
                    <a:pt x="22" y="129"/>
                    <a:pt x="90" y="182"/>
                  </a:cubicBezTo>
                  <a:cubicBezTo>
                    <a:pt x="158" y="235"/>
                    <a:pt x="408" y="273"/>
                    <a:pt x="408" y="318"/>
                  </a:cubicBezTo>
                  <a:cubicBezTo>
                    <a:pt x="408" y="363"/>
                    <a:pt x="158" y="401"/>
                    <a:pt x="90" y="454"/>
                  </a:cubicBezTo>
                  <a:cubicBezTo>
                    <a:pt x="22" y="507"/>
                    <a:pt x="11" y="571"/>
                    <a:pt x="0" y="635"/>
                  </a:cubicBezTo>
                </a:path>
              </a:pathLst>
            </a:custGeom>
            <a:noFill/>
            <a:ln w="38100">
              <a:solidFill>
                <a:schemeClr val="tx2"/>
              </a:solidFill>
              <a:round/>
              <a:headEnd/>
              <a:tailEnd/>
            </a:ln>
          </p:spPr>
          <p:txBody>
            <a:bodyPr/>
            <a:lstStyle/>
            <a:p>
              <a:endParaRPr lang="en-US"/>
            </a:p>
          </p:txBody>
        </p:sp>
      </p:grpSp>
      <p:sp>
        <p:nvSpPr>
          <p:cNvPr id="20"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8.6</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Diffusive noise/</a:t>
            </a:r>
            <a:r>
              <a:rPr lang="en-US" sz="6600" dirty="0" err="1">
                <a:solidFill>
                  <a:srgbClr val="FF0000"/>
                </a:solidFill>
                <a:latin typeface="Impact" charset="0"/>
                <a:ea typeface="ＭＳ Ｐゴシック" charset="0"/>
                <a:cs typeface="Impact" charset="0"/>
              </a:rPr>
              <a:t>stoch</a:t>
            </a:r>
            <a:r>
              <a:rPr lang="en-US" sz="6600" dirty="0">
                <a:solidFill>
                  <a:srgbClr val="FF0000"/>
                </a:solidFill>
                <a:latin typeface="Impact" charset="0"/>
                <a:ea typeface="ＭＳ Ｐゴシック" charset="0"/>
                <a:cs typeface="Impact" charset="0"/>
              </a:rPr>
              <a:t>. arrival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1" name="Straight Connector 20"/>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75130" y="1434427"/>
            <a:ext cx="11123558" cy="969496"/>
          </a:xfrm>
          <a:prstGeom prst="rect">
            <a:avLst/>
          </a:prstGeom>
          <a:noFill/>
        </p:spPr>
        <p:txBody>
          <a:bodyPr wrap="none" rtlCol="0">
            <a:spAutoFit/>
          </a:bodyPr>
          <a:lstStyle/>
          <a:p>
            <a:r>
              <a:rPr lang="en-US" dirty="0"/>
              <a:t>B) No threshold, oscillatory  input</a:t>
            </a:r>
          </a:p>
        </p:txBody>
      </p:sp>
      <p:grpSp>
        <p:nvGrpSpPr>
          <p:cNvPr id="3" name="Group 88"/>
          <p:cNvGrpSpPr>
            <a:grpSpLocks/>
          </p:cNvGrpSpPr>
          <p:nvPr/>
        </p:nvGrpSpPr>
        <p:grpSpPr bwMode="auto">
          <a:xfrm>
            <a:off x="6337418" y="7390154"/>
            <a:ext cx="6249659" cy="2211046"/>
            <a:chOff x="3840" y="2064"/>
            <a:chExt cx="1666" cy="786"/>
          </a:xfrm>
        </p:grpSpPr>
        <p:graphicFrame>
          <p:nvGraphicFramePr>
            <p:cNvPr id="24" name="Object 89"/>
            <p:cNvGraphicFramePr>
              <a:graphicFrameLocks noChangeAspect="1"/>
            </p:cNvGraphicFramePr>
            <p:nvPr/>
          </p:nvGraphicFramePr>
          <p:xfrm>
            <a:off x="3840" y="2304"/>
            <a:ext cx="1666" cy="546"/>
          </p:xfrm>
          <a:graphic>
            <a:graphicData uri="http://schemas.openxmlformats.org/presentationml/2006/ole">
              <mc:AlternateContent xmlns:mc="http://schemas.openxmlformats.org/markup-compatibility/2006">
                <mc:Choice xmlns:v="urn:schemas-microsoft-com:vml" Requires="v">
                  <p:oleObj spid="_x0000_s309260" name="Equation" r:id="rId4" imgW="1498320" imgH="419040" progId="Equation.3">
                    <p:embed/>
                  </p:oleObj>
                </mc:Choice>
                <mc:Fallback>
                  <p:oleObj name="Equation" r:id="rId4" imgW="1498320" imgH="419040" progId="Equation.3">
                    <p:embed/>
                    <p:pic>
                      <p:nvPicPr>
                        <p:cNvPr id="0" name="Object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2304"/>
                          <a:ext cx="166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25" name="Text Box 90"/>
            <p:cNvSpPr txBox="1">
              <a:spLocks noChangeArrowheads="1"/>
            </p:cNvSpPr>
            <p:nvPr/>
          </p:nvSpPr>
          <p:spPr bwMode="auto">
            <a:xfrm>
              <a:off x="3984" y="2064"/>
              <a:ext cx="995" cy="241"/>
            </a:xfrm>
            <a:prstGeom prst="rect">
              <a:avLst/>
            </a:prstGeom>
            <a:noFill/>
            <a:ln w="9525">
              <a:solidFill>
                <a:srgbClr val="006600"/>
              </a:solidFill>
              <a:miter lim="800000"/>
              <a:headEnd/>
              <a:tailEnd/>
            </a:ln>
          </p:spPr>
          <p:txBody>
            <a:bodyPr wrap="none">
              <a:spAutoFit/>
            </a:bodyPr>
            <a:lstStyle/>
            <a:p>
              <a:r>
                <a:rPr lang="en-US" sz="3800" dirty="0">
                  <a:solidFill>
                    <a:srgbClr val="006600"/>
                  </a:solidFill>
                </a:rPr>
                <a:t>noisy integration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E54352-C7D1-4E87-8011-60A672969BE0}"/>
              </a:ext>
            </a:extLst>
          </p:cNvPr>
          <p:cNvPicPr>
            <a:picLocks noChangeAspect="1"/>
          </p:cNvPicPr>
          <p:nvPr/>
        </p:nvPicPr>
        <p:blipFill>
          <a:blip r:embed="rId2"/>
          <a:stretch>
            <a:fillRect/>
          </a:stretch>
        </p:blipFill>
        <p:spPr>
          <a:xfrm>
            <a:off x="0" y="0"/>
            <a:ext cx="21816510" cy="12152313"/>
          </a:xfrm>
          <a:prstGeom prst="rect">
            <a:avLst/>
          </a:prstGeom>
        </p:spPr>
      </p:pic>
    </p:spTree>
    <p:extLst>
      <p:ext uri="{BB962C8B-B14F-4D97-AF65-F5344CB8AC3E}">
        <p14:creationId xmlns:p14="http://schemas.microsoft.com/office/powerpoint/2010/main" val="2231794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10"/>
          <p:cNvGrpSpPr>
            <a:grpSpLocks/>
          </p:cNvGrpSpPr>
          <p:nvPr/>
        </p:nvGrpSpPr>
        <p:grpSpPr bwMode="auto">
          <a:xfrm>
            <a:off x="1275442" y="2489279"/>
            <a:ext cx="9869660" cy="2835540"/>
            <a:chOff x="249" y="245"/>
            <a:chExt cx="2625" cy="1144"/>
          </a:xfrm>
        </p:grpSpPr>
        <p:sp>
          <p:nvSpPr>
            <p:cNvPr id="14360" name="Text Box 11"/>
            <p:cNvSpPr txBox="1">
              <a:spLocks noChangeArrowheads="1"/>
            </p:cNvSpPr>
            <p:nvPr/>
          </p:nvSpPr>
          <p:spPr bwMode="auto">
            <a:xfrm>
              <a:off x="1383" y="799"/>
              <a:ext cx="157" cy="391"/>
            </a:xfrm>
            <a:prstGeom prst="rect">
              <a:avLst/>
            </a:prstGeom>
            <a:noFill/>
            <a:ln w="9525">
              <a:noFill/>
              <a:miter lim="800000"/>
              <a:headEnd/>
              <a:tailEnd/>
            </a:ln>
          </p:spPr>
          <p:txBody>
            <a:bodyPr wrap="none">
              <a:spAutoFit/>
            </a:bodyPr>
            <a:lstStyle/>
            <a:p>
              <a:r>
                <a:rPr lang="fr-CH"/>
                <a:t>u</a:t>
              </a:r>
              <a:endParaRPr lang="fr-FR"/>
            </a:p>
          </p:txBody>
        </p:sp>
        <p:sp>
          <p:nvSpPr>
            <p:cNvPr id="14361" name="Text Box 12"/>
            <p:cNvSpPr txBox="1">
              <a:spLocks noChangeArrowheads="1"/>
            </p:cNvSpPr>
            <p:nvPr/>
          </p:nvSpPr>
          <p:spPr bwMode="auto">
            <a:xfrm>
              <a:off x="249" y="245"/>
              <a:ext cx="2625" cy="391"/>
            </a:xfrm>
            <a:prstGeom prst="rect">
              <a:avLst/>
            </a:prstGeom>
            <a:noFill/>
            <a:ln w="9525">
              <a:noFill/>
              <a:miter lim="800000"/>
              <a:headEnd/>
              <a:tailEnd/>
            </a:ln>
          </p:spPr>
          <p:txBody>
            <a:bodyPr>
              <a:spAutoFit/>
            </a:bodyPr>
            <a:lstStyle/>
            <a:p>
              <a:r>
                <a:rPr lang="fr-CH">
                  <a:solidFill>
                    <a:schemeClr val="accent2"/>
                  </a:solidFill>
                </a:rPr>
                <a:t>Membrane potential density</a:t>
              </a:r>
              <a:endParaRPr lang="fr-FR">
                <a:solidFill>
                  <a:schemeClr val="accent2"/>
                </a:solidFill>
              </a:endParaRPr>
            </a:p>
          </p:txBody>
        </p:sp>
        <p:sp>
          <p:nvSpPr>
            <p:cNvPr id="14362" name="Line 13"/>
            <p:cNvSpPr>
              <a:spLocks noChangeShapeType="1"/>
            </p:cNvSpPr>
            <p:nvPr/>
          </p:nvSpPr>
          <p:spPr bwMode="auto">
            <a:xfrm flipH="1">
              <a:off x="612" y="618"/>
              <a:ext cx="227" cy="771"/>
            </a:xfrm>
            <a:prstGeom prst="line">
              <a:avLst/>
            </a:prstGeom>
            <a:noFill/>
            <a:ln w="9525">
              <a:solidFill>
                <a:schemeClr val="accent2"/>
              </a:solidFill>
              <a:round/>
              <a:headEnd/>
              <a:tailEnd type="triangle" w="med" len="med"/>
            </a:ln>
          </p:spPr>
          <p:txBody>
            <a:bodyPr/>
            <a:lstStyle/>
            <a:p>
              <a:endParaRPr lang="en-US"/>
            </a:p>
          </p:txBody>
        </p:sp>
      </p:grpSp>
      <p:sp>
        <p:nvSpPr>
          <p:cNvPr id="14342" name="Line 14"/>
          <p:cNvSpPr>
            <a:spLocks noChangeShapeType="1"/>
          </p:cNvSpPr>
          <p:nvPr/>
        </p:nvSpPr>
        <p:spPr bwMode="auto">
          <a:xfrm>
            <a:off x="6722323" y="7336140"/>
            <a:ext cx="7315027"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14343" name="Line 15"/>
          <p:cNvSpPr>
            <a:spLocks noChangeShapeType="1"/>
          </p:cNvSpPr>
          <p:nvPr/>
        </p:nvSpPr>
        <p:spPr bwMode="auto">
          <a:xfrm flipV="1">
            <a:off x="6722322" y="4275557"/>
            <a:ext cx="0" cy="3060583"/>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pSp>
        <p:nvGrpSpPr>
          <p:cNvPr id="3" name="Group 16"/>
          <p:cNvGrpSpPr>
            <a:grpSpLocks/>
          </p:cNvGrpSpPr>
          <p:nvPr/>
        </p:nvGrpSpPr>
        <p:grpSpPr bwMode="auto">
          <a:xfrm>
            <a:off x="6722323" y="4840978"/>
            <a:ext cx="7119959" cy="796090"/>
            <a:chOff x="2688" y="1296"/>
            <a:chExt cx="2570" cy="336"/>
          </a:xfrm>
        </p:grpSpPr>
        <p:graphicFrame>
          <p:nvGraphicFramePr>
            <p:cNvPr id="14338" name="Object 1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310285" name="Equation" r:id="rId4" imgW="139680" imgH="177480" progId="Equation.3">
                    <p:embed/>
                  </p:oleObj>
                </mc:Choice>
                <mc:Fallback>
                  <p:oleObj name="Equation" r:id="rId4" imgW="139680" imgH="17748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9" name="Line 1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sp>
        <p:nvSpPr>
          <p:cNvPr id="14345" name="Freeform 19"/>
          <p:cNvSpPr>
            <a:spLocks/>
          </p:cNvSpPr>
          <p:nvPr/>
        </p:nvSpPr>
        <p:spPr bwMode="auto">
          <a:xfrm>
            <a:off x="6722322" y="5198233"/>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14346" name="Freeform 20"/>
          <p:cNvSpPr>
            <a:spLocks/>
          </p:cNvSpPr>
          <p:nvPr/>
        </p:nvSpPr>
        <p:spPr bwMode="auto">
          <a:xfrm>
            <a:off x="6722322" y="5198233"/>
            <a:ext cx="5942052"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19050">
            <a:solidFill>
              <a:srgbClr val="FF0000"/>
            </a:solidFill>
            <a:round/>
            <a:headEnd/>
            <a:tailEnd/>
          </a:ln>
        </p:spPr>
        <p:txBody>
          <a:bodyPr wrap="none" lIns="192911" tIns="96455" rIns="192911" bIns="96455" anchor="ctr"/>
          <a:lstStyle/>
          <a:p>
            <a:endParaRPr lang="en-US"/>
          </a:p>
        </p:txBody>
      </p:sp>
      <p:sp>
        <p:nvSpPr>
          <p:cNvPr id="312341" name="Freeform 21"/>
          <p:cNvSpPr>
            <a:spLocks/>
          </p:cNvSpPr>
          <p:nvPr/>
        </p:nvSpPr>
        <p:spPr bwMode="auto">
          <a:xfrm>
            <a:off x="6722322" y="5198233"/>
            <a:ext cx="3601244"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19050">
            <a:solidFill>
              <a:srgbClr val="FF0000"/>
            </a:solidFill>
            <a:round/>
            <a:headEnd/>
            <a:tailEnd/>
          </a:ln>
        </p:spPr>
        <p:txBody>
          <a:bodyPr wrap="none" lIns="192911" tIns="96455" rIns="192911" bIns="96455" anchor="ctr"/>
          <a:lstStyle/>
          <a:p>
            <a:endParaRPr lang="en-US"/>
          </a:p>
        </p:txBody>
      </p:sp>
      <p:sp>
        <p:nvSpPr>
          <p:cNvPr id="14348" name="Freeform 22"/>
          <p:cNvSpPr>
            <a:spLocks/>
          </p:cNvSpPr>
          <p:nvPr/>
        </p:nvSpPr>
        <p:spPr bwMode="auto">
          <a:xfrm>
            <a:off x="6722323" y="5167290"/>
            <a:ext cx="4422779" cy="2056330"/>
          </a:xfrm>
          <a:custGeom>
            <a:avLst/>
            <a:gdLst>
              <a:gd name="T0" fmla="*/ 0 w 960"/>
              <a:gd name="T1" fmla="*/ 2147483647 h 672"/>
              <a:gd name="T2" fmla="*/ 2147483647 w 960"/>
              <a:gd name="T3" fmla="*/ 2147483647 h 672"/>
              <a:gd name="T4" fmla="*/ 2147483647 w 960"/>
              <a:gd name="T5" fmla="*/ 2147483647 h 672"/>
              <a:gd name="T6" fmla="*/ 2147483647 w 960"/>
              <a:gd name="T7" fmla="*/ 2147483647 h 672"/>
              <a:gd name="T8" fmla="*/ 2147483647 w 960"/>
              <a:gd name="T9" fmla="*/ 2147483647 h 672"/>
              <a:gd name="T10" fmla="*/ 2147483647 w 960"/>
              <a:gd name="T11" fmla="*/ 2147483647 h 672"/>
              <a:gd name="T12" fmla="*/ 2147483647 w 960"/>
              <a:gd name="T13" fmla="*/ 2147483647 h 672"/>
              <a:gd name="T14" fmla="*/ 2147483647 w 960"/>
              <a:gd name="T15" fmla="*/ 2147483647 h 672"/>
              <a:gd name="T16" fmla="*/ 2147483647 w 960"/>
              <a:gd name="T17" fmla="*/ 2147483647 h 672"/>
              <a:gd name="T18" fmla="*/ 2147483647 w 960"/>
              <a:gd name="T19" fmla="*/ 2147483647 h 672"/>
              <a:gd name="T20" fmla="*/ 2147483647 w 960"/>
              <a:gd name="T21" fmla="*/ 0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672"/>
              <a:gd name="T35" fmla="*/ 960 w 960"/>
              <a:gd name="T36" fmla="*/ 672 h 6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672">
                <a:moveTo>
                  <a:pt x="0" y="672"/>
                </a:moveTo>
                <a:cubicBezTo>
                  <a:pt x="36" y="644"/>
                  <a:pt x="72" y="616"/>
                  <a:pt x="96" y="576"/>
                </a:cubicBezTo>
                <a:cubicBezTo>
                  <a:pt x="120" y="536"/>
                  <a:pt x="120" y="456"/>
                  <a:pt x="144" y="432"/>
                </a:cubicBezTo>
                <a:cubicBezTo>
                  <a:pt x="168" y="408"/>
                  <a:pt x="200" y="448"/>
                  <a:pt x="240" y="432"/>
                </a:cubicBezTo>
                <a:cubicBezTo>
                  <a:pt x="280" y="416"/>
                  <a:pt x="352" y="376"/>
                  <a:pt x="384" y="336"/>
                </a:cubicBezTo>
                <a:cubicBezTo>
                  <a:pt x="416" y="296"/>
                  <a:pt x="400" y="208"/>
                  <a:pt x="432" y="192"/>
                </a:cubicBezTo>
                <a:cubicBezTo>
                  <a:pt x="464" y="176"/>
                  <a:pt x="544" y="240"/>
                  <a:pt x="576" y="240"/>
                </a:cubicBezTo>
                <a:cubicBezTo>
                  <a:pt x="608" y="240"/>
                  <a:pt x="600" y="200"/>
                  <a:pt x="624" y="192"/>
                </a:cubicBezTo>
                <a:cubicBezTo>
                  <a:pt x="648" y="184"/>
                  <a:pt x="688" y="208"/>
                  <a:pt x="720" y="192"/>
                </a:cubicBezTo>
                <a:cubicBezTo>
                  <a:pt x="752" y="176"/>
                  <a:pt x="776" y="128"/>
                  <a:pt x="816" y="96"/>
                </a:cubicBezTo>
                <a:cubicBezTo>
                  <a:pt x="856" y="64"/>
                  <a:pt x="936" y="16"/>
                  <a:pt x="960" y="0"/>
                </a:cubicBezTo>
              </a:path>
            </a:pathLst>
          </a:custGeom>
          <a:noFill/>
          <a:ln w="9525">
            <a:solidFill>
              <a:schemeClr val="tx1"/>
            </a:solidFill>
            <a:round/>
            <a:headEnd/>
            <a:tailEnd/>
          </a:ln>
        </p:spPr>
        <p:txBody>
          <a:bodyPr wrap="none" lIns="192911" tIns="96455" rIns="192911" bIns="96455" anchor="ctr"/>
          <a:lstStyle/>
          <a:p>
            <a:endParaRPr lang="en-US"/>
          </a:p>
        </p:txBody>
      </p:sp>
      <p:grpSp>
        <p:nvGrpSpPr>
          <p:cNvPr id="4" name="Group 27"/>
          <p:cNvGrpSpPr>
            <a:grpSpLocks/>
          </p:cNvGrpSpPr>
          <p:nvPr/>
        </p:nvGrpSpPr>
        <p:grpSpPr bwMode="auto">
          <a:xfrm>
            <a:off x="375130" y="3892985"/>
            <a:ext cx="3623751" cy="4264562"/>
            <a:chOff x="158750" y="1341438"/>
            <a:chExt cx="1533525" cy="2406650"/>
          </a:xfrm>
        </p:grpSpPr>
        <p:sp>
          <p:nvSpPr>
            <p:cNvPr id="14352" name="Line 3"/>
            <p:cNvSpPr>
              <a:spLocks noChangeShapeType="1"/>
            </p:cNvSpPr>
            <p:nvPr/>
          </p:nvSpPr>
          <p:spPr bwMode="auto">
            <a:xfrm>
              <a:off x="468313" y="3244850"/>
              <a:ext cx="1223962" cy="0"/>
            </a:xfrm>
            <a:prstGeom prst="line">
              <a:avLst/>
            </a:prstGeom>
            <a:noFill/>
            <a:ln w="9525">
              <a:solidFill>
                <a:schemeClr val="tx1"/>
              </a:solidFill>
              <a:round/>
              <a:headEnd/>
              <a:tailEnd type="triangle" w="med" len="med"/>
            </a:ln>
          </p:spPr>
          <p:txBody>
            <a:bodyPr/>
            <a:lstStyle/>
            <a:p>
              <a:endParaRPr lang="en-US"/>
            </a:p>
          </p:txBody>
        </p:sp>
        <p:sp>
          <p:nvSpPr>
            <p:cNvPr id="14353" name="Line 4"/>
            <p:cNvSpPr>
              <a:spLocks noChangeShapeType="1"/>
            </p:cNvSpPr>
            <p:nvPr/>
          </p:nvSpPr>
          <p:spPr bwMode="auto">
            <a:xfrm flipV="1">
              <a:off x="468313" y="1804988"/>
              <a:ext cx="0" cy="1943100"/>
            </a:xfrm>
            <a:prstGeom prst="line">
              <a:avLst/>
            </a:prstGeom>
            <a:noFill/>
            <a:ln w="9525">
              <a:solidFill>
                <a:schemeClr val="tx1"/>
              </a:solidFill>
              <a:round/>
              <a:headEnd/>
              <a:tailEnd type="triangle" w="med" len="med"/>
            </a:ln>
          </p:spPr>
          <p:txBody>
            <a:bodyPr/>
            <a:lstStyle/>
            <a:p>
              <a:endParaRPr lang="en-US"/>
            </a:p>
          </p:txBody>
        </p:sp>
        <p:sp>
          <p:nvSpPr>
            <p:cNvPr id="14354" name="Line 5"/>
            <p:cNvSpPr>
              <a:spLocks noChangeShapeType="1"/>
            </p:cNvSpPr>
            <p:nvPr/>
          </p:nvSpPr>
          <p:spPr bwMode="auto">
            <a:xfrm>
              <a:off x="468313" y="2060575"/>
              <a:ext cx="1150937" cy="0"/>
            </a:xfrm>
            <a:prstGeom prst="line">
              <a:avLst/>
            </a:prstGeom>
            <a:noFill/>
            <a:ln w="9525">
              <a:solidFill>
                <a:schemeClr val="tx1"/>
              </a:solidFill>
              <a:prstDash val="sysDot"/>
              <a:round/>
              <a:headEnd/>
              <a:tailEnd/>
            </a:ln>
          </p:spPr>
          <p:txBody>
            <a:bodyPr/>
            <a:lstStyle/>
            <a:p>
              <a:endParaRPr lang="en-US"/>
            </a:p>
          </p:txBody>
        </p:sp>
        <p:sp>
          <p:nvSpPr>
            <p:cNvPr id="14355" name="Line 6"/>
            <p:cNvSpPr>
              <a:spLocks noChangeShapeType="1"/>
            </p:cNvSpPr>
            <p:nvPr/>
          </p:nvSpPr>
          <p:spPr bwMode="auto">
            <a:xfrm flipH="1">
              <a:off x="468313" y="3213100"/>
              <a:ext cx="71437" cy="504825"/>
            </a:xfrm>
            <a:prstGeom prst="line">
              <a:avLst/>
            </a:prstGeom>
            <a:noFill/>
            <a:ln w="38100">
              <a:solidFill>
                <a:schemeClr val="accent2"/>
              </a:solidFill>
              <a:round/>
              <a:headEnd/>
              <a:tailEnd/>
            </a:ln>
          </p:spPr>
          <p:txBody>
            <a:bodyPr/>
            <a:lstStyle/>
            <a:p>
              <a:endParaRPr lang="en-US"/>
            </a:p>
          </p:txBody>
        </p:sp>
        <p:sp>
          <p:nvSpPr>
            <p:cNvPr id="14356" name="Text Box 7"/>
            <p:cNvSpPr txBox="1">
              <a:spLocks noChangeArrowheads="1"/>
            </p:cNvSpPr>
            <p:nvPr/>
          </p:nvSpPr>
          <p:spPr bwMode="auto">
            <a:xfrm>
              <a:off x="158750" y="1341438"/>
              <a:ext cx="250454" cy="547122"/>
            </a:xfrm>
            <a:prstGeom prst="rect">
              <a:avLst/>
            </a:prstGeom>
            <a:noFill/>
            <a:ln w="9525">
              <a:noFill/>
              <a:miter lim="800000"/>
              <a:headEnd/>
              <a:tailEnd/>
            </a:ln>
          </p:spPr>
          <p:txBody>
            <a:bodyPr wrap="none">
              <a:spAutoFit/>
            </a:bodyPr>
            <a:lstStyle/>
            <a:p>
              <a:r>
                <a:rPr lang="fr-CH"/>
                <a:t>u</a:t>
              </a:r>
              <a:endParaRPr lang="fr-FR"/>
            </a:p>
          </p:txBody>
        </p:sp>
        <p:sp>
          <p:nvSpPr>
            <p:cNvPr id="14357" name="Text Box 8"/>
            <p:cNvSpPr txBox="1">
              <a:spLocks noChangeArrowheads="1"/>
            </p:cNvSpPr>
            <p:nvPr/>
          </p:nvSpPr>
          <p:spPr bwMode="auto">
            <a:xfrm>
              <a:off x="1057275" y="2405063"/>
              <a:ext cx="628985" cy="547122"/>
            </a:xfrm>
            <a:prstGeom prst="rect">
              <a:avLst/>
            </a:prstGeom>
            <a:noFill/>
            <a:ln w="9525">
              <a:noFill/>
              <a:miter lim="800000"/>
              <a:headEnd/>
              <a:tailEnd/>
            </a:ln>
          </p:spPr>
          <p:txBody>
            <a:bodyPr wrap="none">
              <a:spAutoFit/>
            </a:bodyPr>
            <a:lstStyle/>
            <a:p>
              <a:r>
                <a:rPr lang="fr-CH">
                  <a:solidFill>
                    <a:schemeClr val="accent2"/>
                  </a:solidFill>
                </a:rPr>
                <a:t>p(u)</a:t>
              </a:r>
              <a:endParaRPr lang="fr-FR">
                <a:solidFill>
                  <a:schemeClr val="accent2"/>
                </a:solidFill>
              </a:endParaRPr>
            </a:p>
          </p:txBody>
        </p:sp>
        <p:sp>
          <p:nvSpPr>
            <p:cNvPr id="14358" name="Freeform 23"/>
            <p:cNvSpPr>
              <a:spLocks/>
            </p:cNvSpPr>
            <p:nvPr/>
          </p:nvSpPr>
          <p:spPr bwMode="auto">
            <a:xfrm>
              <a:off x="468313" y="2060575"/>
              <a:ext cx="790575" cy="1152525"/>
            </a:xfrm>
            <a:custGeom>
              <a:avLst/>
              <a:gdLst>
                <a:gd name="T0" fmla="*/ 2147483647 w 498"/>
                <a:gd name="T1" fmla="*/ 2147483647 h 680"/>
                <a:gd name="T2" fmla="*/ 2147483647 w 498"/>
                <a:gd name="T3" fmla="*/ 2147483647 h 680"/>
                <a:gd name="T4" fmla="*/ 2147483647 w 498"/>
                <a:gd name="T5" fmla="*/ 2147483647 h 680"/>
                <a:gd name="T6" fmla="*/ 0 w 498"/>
                <a:gd name="T7" fmla="*/ 0 h 680"/>
                <a:gd name="T8" fmla="*/ 0 60000 65536"/>
                <a:gd name="T9" fmla="*/ 0 60000 65536"/>
                <a:gd name="T10" fmla="*/ 0 60000 65536"/>
                <a:gd name="T11" fmla="*/ 0 60000 65536"/>
                <a:gd name="T12" fmla="*/ 0 w 498"/>
                <a:gd name="T13" fmla="*/ 0 h 680"/>
                <a:gd name="T14" fmla="*/ 498 w 498"/>
                <a:gd name="T15" fmla="*/ 680 h 680"/>
              </a:gdLst>
              <a:ahLst/>
              <a:cxnLst>
                <a:cxn ang="T8">
                  <a:pos x="T0" y="T1"/>
                </a:cxn>
                <a:cxn ang="T9">
                  <a:pos x="T2" y="T3"/>
                </a:cxn>
                <a:cxn ang="T10">
                  <a:pos x="T4" y="T5"/>
                </a:cxn>
                <a:cxn ang="T11">
                  <a:pos x="T6" y="T7"/>
                </a:cxn>
              </a:cxnLst>
              <a:rect l="T12" t="T13" r="T14" b="T15"/>
              <a:pathLst>
                <a:path w="498" h="680">
                  <a:moveTo>
                    <a:pt x="45" y="680"/>
                  </a:moveTo>
                  <a:cubicBezTo>
                    <a:pt x="124" y="525"/>
                    <a:pt x="204" y="370"/>
                    <a:pt x="272" y="272"/>
                  </a:cubicBezTo>
                  <a:cubicBezTo>
                    <a:pt x="340" y="174"/>
                    <a:pt x="498" y="135"/>
                    <a:pt x="453" y="90"/>
                  </a:cubicBezTo>
                  <a:cubicBezTo>
                    <a:pt x="408" y="45"/>
                    <a:pt x="75" y="15"/>
                    <a:pt x="0" y="0"/>
                  </a:cubicBezTo>
                </a:path>
              </a:pathLst>
            </a:custGeom>
            <a:noFill/>
            <a:ln w="38100">
              <a:solidFill>
                <a:schemeClr val="accent2"/>
              </a:solidFill>
              <a:round/>
              <a:headEnd/>
              <a:tailEnd/>
            </a:ln>
          </p:spPr>
          <p:txBody>
            <a:bodyPr/>
            <a:lstStyle/>
            <a:p>
              <a:endParaRPr lang="en-US"/>
            </a:p>
          </p:txBody>
        </p:sp>
      </p:grpSp>
      <p:sp>
        <p:nvSpPr>
          <p:cNvPr id="14350" name="Line 26"/>
          <p:cNvSpPr>
            <a:spLocks noChangeShapeType="1"/>
          </p:cNvSpPr>
          <p:nvPr/>
        </p:nvSpPr>
        <p:spPr bwMode="auto">
          <a:xfrm>
            <a:off x="11145101" y="5167290"/>
            <a:ext cx="0" cy="2168851"/>
          </a:xfrm>
          <a:prstGeom prst="line">
            <a:avLst/>
          </a:prstGeom>
          <a:noFill/>
          <a:ln w="9525">
            <a:solidFill>
              <a:schemeClr val="tx1"/>
            </a:solidFill>
            <a:round/>
            <a:headEnd/>
            <a:tailEnd/>
          </a:ln>
        </p:spPr>
        <p:txBody>
          <a:bodyPr lIns="192911" tIns="96455" rIns="192911" bIns="96455"/>
          <a:lstStyle/>
          <a:p>
            <a:endParaRPr lang="en-US"/>
          </a:p>
        </p:txBody>
      </p:sp>
      <p:sp>
        <p:nvSpPr>
          <p:cNvPr id="14351" name="Freeform 27"/>
          <p:cNvSpPr>
            <a:spLocks/>
          </p:cNvSpPr>
          <p:nvPr/>
        </p:nvSpPr>
        <p:spPr bwMode="auto">
          <a:xfrm>
            <a:off x="11163857" y="5923997"/>
            <a:ext cx="1601804" cy="1375573"/>
          </a:xfrm>
          <a:custGeom>
            <a:avLst/>
            <a:gdLst>
              <a:gd name="T0" fmla="*/ 0 w 427"/>
              <a:gd name="T1" fmla="*/ 2147483647 h 489"/>
              <a:gd name="T2" fmla="*/ 2147483647 w 427"/>
              <a:gd name="T3" fmla="*/ 2147483647 h 489"/>
              <a:gd name="T4" fmla="*/ 2147483647 w 427"/>
              <a:gd name="T5" fmla="*/ 2147483647 h 489"/>
              <a:gd name="T6" fmla="*/ 2147483647 w 427"/>
              <a:gd name="T7" fmla="*/ 2147483647 h 489"/>
              <a:gd name="T8" fmla="*/ 2147483647 w 427"/>
              <a:gd name="T9" fmla="*/ 2147483647 h 489"/>
              <a:gd name="T10" fmla="*/ 2147483647 w 427"/>
              <a:gd name="T11" fmla="*/ 2147483647 h 489"/>
              <a:gd name="T12" fmla="*/ 2147483647 w 427"/>
              <a:gd name="T13" fmla="*/ 2147483647 h 489"/>
              <a:gd name="T14" fmla="*/ 2147483647 w 427"/>
              <a:gd name="T15" fmla="*/ 2147483647 h 489"/>
              <a:gd name="T16" fmla="*/ 2147483647 w 427"/>
              <a:gd name="T17" fmla="*/ 2147483647 h 489"/>
              <a:gd name="T18" fmla="*/ 2147483647 w 427"/>
              <a:gd name="T19" fmla="*/ 2147483647 h 489"/>
              <a:gd name="T20" fmla="*/ 2147483647 w 427"/>
              <a:gd name="T21" fmla="*/ 2147483647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7"/>
              <a:gd name="T34" fmla="*/ 0 h 489"/>
              <a:gd name="T35" fmla="*/ 427 w 427"/>
              <a:gd name="T36" fmla="*/ 489 h 4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7" h="489">
                <a:moveTo>
                  <a:pt x="0" y="489"/>
                </a:moveTo>
                <a:cubicBezTo>
                  <a:pt x="9" y="366"/>
                  <a:pt x="20" y="360"/>
                  <a:pt x="64" y="249"/>
                </a:cubicBezTo>
                <a:cubicBezTo>
                  <a:pt x="76" y="218"/>
                  <a:pt x="93" y="197"/>
                  <a:pt x="112" y="169"/>
                </a:cubicBezTo>
                <a:cubicBezTo>
                  <a:pt x="117" y="161"/>
                  <a:pt x="128" y="145"/>
                  <a:pt x="128" y="145"/>
                </a:cubicBezTo>
                <a:cubicBezTo>
                  <a:pt x="133" y="153"/>
                  <a:pt x="137" y="163"/>
                  <a:pt x="144" y="169"/>
                </a:cubicBezTo>
                <a:cubicBezTo>
                  <a:pt x="158" y="182"/>
                  <a:pt x="192" y="201"/>
                  <a:pt x="192" y="201"/>
                </a:cubicBezTo>
                <a:cubicBezTo>
                  <a:pt x="250" y="162"/>
                  <a:pt x="223" y="160"/>
                  <a:pt x="272" y="185"/>
                </a:cubicBezTo>
                <a:cubicBezTo>
                  <a:pt x="288" y="182"/>
                  <a:pt x="306" y="186"/>
                  <a:pt x="320" y="177"/>
                </a:cubicBezTo>
                <a:cubicBezTo>
                  <a:pt x="335" y="167"/>
                  <a:pt x="341" y="117"/>
                  <a:pt x="344" y="105"/>
                </a:cubicBezTo>
                <a:cubicBezTo>
                  <a:pt x="357" y="47"/>
                  <a:pt x="345" y="41"/>
                  <a:pt x="392" y="17"/>
                </a:cubicBezTo>
                <a:cubicBezTo>
                  <a:pt x="427" y="0"/>
                  <a:pt x="404" y="1"/>
                  <a:pt x="424" y="1"/>
                </a:cubicBezTo>
              </a:path>
            </a:pathLst>
          </a:custGeom>
          <a:noFill/>
          <a:ln w="9525">
            <a:solidFill>
              <a:schemeClr val="tx1"/>
            </a:solidFill>
            <a:round/>
            <a:headEnd/>
            <a:tailEnd/>
          </a:ln>
        </p:spPr>
        <p:txBody>
          <a:bodyPr lIns="192911" tIns="96455" rIns="192911" bIns="96455"/>
          <a:lstStyle/>
          <a:p>
            <a:endParaRPr lang="en-US"/>
          </a:p>
        </p:txBody>
      </p:sp>
      <p:sp>
        <p:nvSpPr>
          <p:cNvPr id="27"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6.4</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Diffusive noise/</a:t>
            </a:r>
            <a:r>
              <a:rPr lang="en-US" sz="6600" dirty="0" err="1">
                <a:solidFill>
                  <a:srgbClr val="FF0000"/>
                </a:solidFill>
                <a:latin typeface="Impact" charset="0"/>
                <a:ea typeface="ＭＳ Ｐゴシック" charset="0"/>
                <a:cs typeface="Impact" charset="0"/>
              </a:rPr>
              <a:t>stoch</a:t>
            </a:r>
            <a:r>
              <a:rPr lang="en-US" sz="6600" dirty="0">
                <a:solidFill>
                  <a:srgbClr val="FF0000"/>
                </a:solidFill>
                <a:latin typeface="Impact" charset="0"/>
                <a:ea typeface="ＭＳ Ｐゴシック" charset="0"/>
                <a:cs typeface="Impact" charset="0"/>
              </a:rPr>
              <a:t>. arrival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8" name="Straight Connector 27"/>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75130" y="1434427"/>
            <a:ext cx="13443104" cy="969496"/>
          </a:xfrm>
          <a:prstGeom prst="rect">
            <a:avLst/>
          </a:prstGeom>
          <a:noFill/>
        </p:spPr>
        <p:txBody>
          <a:bodyPr wrap="none" rtlCol="0">
            <a:spAutoFit/>
          </a:bodyPr>
          <a:lstStyle/>
          <a:p>
            <a:r>
              <a:rPr lang="en-US" dirty="0"/>
              <a:t>C) With threshold, reset/ stationary  input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39940" name="Text Box 4"/>
          <p:cNvSpPr txBox="1">
            <a:spLocks noChangeArrowheads="1"/>
          </p:cNvSpPr>
          <p:nvPr/>
        </p:nvSpPr>
        <p:spPr bwMode="auto">
          <a:xfrm>
            <a:off x="4077661" y="1710327"/>
            <a:ext cx="13446049" cy="1071957"/>
          </a:xfrm>
          <a:prstGeom prst="rect">
            <a:avLst/>
          </a:prstGeom>
          <a:noFill/>
          <a:ln w="9525">
            <a:noFill/>
            <a:miter lim="800000"/>
            <a:headEnd/>
            <a:tailEnd/>
          </a:ln>
        </p:spPr>
        <p:txBody>
          <a:bodyPr wrap="none" lIns="192911" tIns="96455" rIns="192911" bIns="96455">
            <a:spAutoFit/>
          </a:bodyPr>
          <a:lstStyle/>
          <a:p>
            <a:r>
              <a:rPr lang="fr-CH"/>
              <a:t>Superthreshold vs. Subthreshold regime</a:t>
            </a:r>
            <a:endParaRPr lang="fr-FR"/>
          </a:p>
        </p:txBody>
      </p:sp>
      <p:pic>
        <p:nvPicPr>
          <p:cNvPr id="39941" name="Picture 5" descr="PSTH1"/>
          <p:cNvPicPr>
            <a:picLocks noChangeAspect="1" noChangeArrowheads="1"/>
          </p:cNvPicPr>
          <p:nvPr/>
        </p:nvPicPr>
        <p:blipFill>
          <a:blip r:embed="rId3" cstate="print"/>
          <a:srcRect/>
          <a:stretch>
            <a:fillRect/>
          </a:stretch>
        </p:blipFill>
        <p:spPr bwMode="auto">
          <a:xfrm>
            <a:off x="3147338" y="7294202"/>
            <a:ext cx="6527254" cy="3758215"/>
          </a:xfrm>
          <a:prstGeom prst="rect">
            <a:avLst/>
          </a:prstGeom>
          <a:noFill/>
          <a:ln w="9525">
            <a:noFill/>
            <a:miter lim="800000"/>
            <a:headEnd/>
            <a:tailEnd/>
          </a:ln>
        </p:spPr>
      </p:pic>
      <p:pic>
        <p:nvPicPr>
          <p:cNvPr id="39942" name="Picture 6" descr="PSTH2"/>
          <p:cNvPicPr>
            <a:picLocks noChangeAspect="1" noChangeArrowheads="1"/>
          </p:cNvPicPr>
          <p:nvPr/>
        </p:nvPicPr>
        <p:blipFill>
          <a:blip r:embed="rId4" cstate="print"/>
          <a:srcRect/>
          <a:stretch>
            <a:fillRect/>
          </a:stretch>
        </p:blipFill>
        <p:spPr bwMode="auto">
          <a:xfrm>
            <a:off x="9723360" y="7223876"/>
            <a:ext cx="6864871" cy="3955128"/>
          </a:xfrm>
          <a:prstGeom prst="rect">
            <a:avLst/>
          </a:prstGeom>
          <a:noFill/>
          <a:ln w="9525">
            <a:noFill/>
            <a:miter lim="800000"/>
            <a:headEnd/>
            <a:tailEnd/>
          </a:ln>
        </p:spPr>
      </p:pic>
      <p:pic>
        <p:nvPicPr>
          <p:cNvPr id="39943" name="Picture 7" descr="u-subthresh"/>
          <p:cNvPicPr>
            <a:picLocks noChangeAspect="1" noChangeArrowheads="1"/>
          </p:cNvPicPr>
          <p:nvPr/>
        </p:nvPicPr>
        <p:blipFill>
          <a:blip r:embed="rId5" cstate="print"/>
          <a:srcRect/>
          <a:stretch>
            <a:fillRect/>
          </a:stretch>
        </p:blipFill>
        <p:spPr bwMode="auto">
          <a:xfrm>
            <a:off x="9783379" y="3097153"/>
            <a:ext cx="6467234" cy="3724459"/>
          </a:xfrm>
          <a:prstGeom prst="rect">
            <a:avLst/>
          </a:prstGeom>
          <a:noFill/>
          <a:ln w="9525">
            <a:noFill/>
            <a:miter lim="800000"/>
            <a:headEnd/>
            <a:tailEnd/>
          </a:ln>
        </p:spPr>
      </p:pic>
      <p:pic>
        <p:nvPicPr>
          <p:cNvPr id="39944" name="Picture 8" descr="u-superthresh"/>
          <p:cNvPicPr>
            <a:picLocks noChangeAspect="1" noChangeArrowheads="1"/>
          </p:cNvPicPr>
          <p:nvPr/>
        </p:nvPicPr>
        <p:blipFill>
          <a:blip r:embed="rId6" cstate="print"/>
          <a:srcRect/>
          <a:stretch>
            <a:fillRect/>
          </a:stretch>
        </p:blipFill>
        <p:spPr bwMode="auto">
          <a:xfrm>
            <a:off x="3087318" y="3142161"/>
            <a:ext cx="6696062" cy="3856671"/>
          </a:xfrm>
          <a:prstGeom prst="rect">
            <a:avLst/>
          </a:prstGeom>
          <a:noFill/>
          <a:ln w="9525">
            <a:noFill/>
            <a:miter lim="800000"/>
            <a:headEnd/>
            <a:tailEnd/>
          </a:ln>
        </p:spPr>
      </p:pic>
      <p:grpSp>
        <p:nvGrpSpPr>
          <p:cNvPr id="2" name="Group 10"/>
          <p:cNvGrpSpPr>
            <a:grpSpLocks/>
          </p:cNvGrpSpPr>
          <p:nvPr/>
        </p:nvGrpSpPr>
        <p:grpSpPr bwMode="auto">
          <a:xfrm>
            <a:off x="375131" y="4050771"/>
            <a:ext cx="3275771" cy="1696785"/>
            <a:chOff x="158750" y="1341438"/>
            <a:chExt cx="1644826" cy="2481466"/>
          </a:xfrm>
        </p:grpSpPr>
        <p:sp>
          <p:nvSpPr>
            <p:cNvPr id="39954" name="Line 3"/>
            <p:cNvSpPr>
              <a:spLocks noChangeShapeType="1"/>
            </p:cNvSpPr>
            <p:nvPr/>
          </p:nvSpPr>
          <p:spPr bwMode="auto">
            <a:xfrm>
              <a:off x="468313" y="3244850"/>
              <a:ext cx="1223962" cy="0"/>
            </a:xfrm>
            <a:prstGeom prst="line">
              <a:avLst/>
            </a:prstGeom>
            <a:noFill/>
            <a:ln w="9525">
              <a:solidFill>
                <a:schemeClr val="tx1"/>
              </a:solidFill>
              <a:round/>
              <a:headEnd/>
              <a:tailEnd type="triangle" w="med" len="med"/>
            </a:ln>
          </p:spPr>
          <p:txBody>
            <a:bodyPr/>
            <a:lstStyle/>
            <a:p>
              <a:endParaRPr lang="en-US"/>
            </a:p>
          </p:txBody>
        </p:sp>
        <p:sp>
          <p:nvSpPr>
            <p:cNvPr id="39955" name="Line 4"/>
            <p:cNvSpPr>
              <a:spLocks noChangeShapeType="1"/>
            </p:cNvSpPr>
            <p:nvPr/>
          </p:nvSpPr>
          <p:spPr bwMode="auto">
            <a:xfrm flipV="1">
              <a:off x="468313" y="1804988"/>
              <a:ext cx="0" cy="1943100"/>
            </a:xfrm>
            <a:prstGeom prst="line">
              <a:avLst/>
            </a:prstGeom>
            <a:noFill/>
            <a:ln w="9525">
              <a:solidFill>
                <a:schemeClr val="tx1"/>
              </a:solidFill>
              <a:round/>
              <a:headEnd/>
              <a:tailEnd type="triangle" w="med" len="med"/>
            </a:ln>
          </p:spPr>
          <p:txBody>
            <a:bodyPr/>
            <a:lstStyle/>
            <a:p>
              <a:endParaRPr lang="en-US"/>
            </a:p>
          </p:txBody>
        </p:sp>
        <p:sp>
          <p:nvSpPr>
            <p:cNvPr id="39956" name="Line 5"/>
            <p:cNvSpPr>
              <a:spLocks noChangeShapeType="1"/>
            </p:cNvSpPr>
            <p:nvPr/>
          </p:nvSpPr>
          <p:spPr bwMode="auto">
            <a:xfrm>
              <a:off x="468313" y="2060575"/>
              <a:ext cx="1150937" cy="0"/>
            </a:xfrm>
            <a:prstGeom prst="line">
              <a:avLst/>
            </a:prstGeom>
            <a:noFill/>
            <a:ln w="9525">
              <a:solidFill>
                <a:schemeClr val="tx1"/>
              </a:solidFill>
              <a:prstDash val="sysDot"/>
              <a:round/>
              <a:headEnd/>
              <a:tailEnd/>
            </a:ln>
          </p:spPr>
          <p:txBody>
            <a:bodyPr/>
            <a:lstStyle/>
            <a:p>
              <a:endParaRPr lang="en-US"/>
            </a:p>
          </p:txBody>
        </p:sp>
        <p:sp>
          <p:nvSpPr>
            <p:cNvPr id="39957" name="Line 6"/>
            <p:cNvSpPr>
              <a:spLocks noChangeShapeType="1"/>
            </p:cNvSpPr>
            <p:nvPr/>
          </p:nvSpPr>
          <p:spPr bwMode="auto">
            <a:xfrm flipH="1">
              <a:off x="468313" y="3213100"/>
              <a:ext cx="71437" cy="504825"/>
            </a:xfrm>
            <a:prstGeom prst="line">
              <a:avLst/>
            </a:prstGeom>
            <a:noFill/>
            <a:ln w="38100">
              <a:solidFill>
                <a:schemeClr val="accent2"/>
              </a:solidFill>
              <a:round/>
              <a:headEnd/>
              <a:tailEnd/>
            </a:ln>
          </p:spPr>
          <p:txBody>
            <a:bodyPr/>
            <a:lstStyle/>
            <a:p>
              <a:endParaRPr lang="en-US"/>
            </a:p>
          </p:txBody>
        </p:sp>
        <p:sp>
          <p:nvSpPr>
            <p:cNvPr id="39958" name="Text Box 7"/>
            <p:cNvSpPr txBox="1">
              <a:spLocks noChangeArrowheads="1"/>
            </p:cNvSpPr>
            <p:nvPr/>
          </p:nvSpPr>
          <p:spPr bwMode="auto">
            <a:xfrm>
              <a:off x="158750" y="1341438"/>
              <a:ext cx="297168" cy="1417841"/>
            </a:xfrm>
            <a:prstGeom prst="rect">
              <a:avLst/>
            </a:prstGeom>
            <a:noFill/>
            <a:ln w="9525">
              <a:noFill/>
              <a:miter lim="800000"/>
              <a:headEnd/>
              <a:tailEnd/>
            </a:ln>
          </p:spPr>
          <p:txBody>
            <a:bodyPr wrap="none">
              <a:spAutoFit/>
            </a:bodyPr>
            <a:lstStyle/>
            <a:p>
              <a:r>
                <a:rPr lang="fr-CH"/>
                <a:t>u</a:t>
              </a:r>
              <a:endParaRPr lang="fr-FR"/>
            </a:p>
          </p:txBody>
        </p:sp>
        <p:sp>
          <p:nvSpPr>
            <p:cNvPr id="39959" name="Text Box 8"/>
            <p:cNvSpPr txBox="1">
              <a:spLocks noChangeArrowheads="1"/>
            </p:cNvSpPr>
            <p:nvPr/>
          </p:nvSpPr>
          <p:spPr bwMode="auto">
            <a:xfrm>
              <a:off x="1057275" y="2405063"/>
              <a:ext cx="746301" cy="1417841"/>
            </a:xfrm>
            <a:prstGeom prst="rect">
              <a:avLst/>
            </a:prstGeom>
            <a:noFill/>
            <a:ln w="9525">
              <a:noFill/>
              <a:miter lim="800000"/>
              <a:headEnd/>
              <a:tailEnd/>
            </a:ln>
          </p:spPr>
          <p:txBody>
            <a:bodyPr wrap="none">
              <a:spAutoFit/>
            </a:bodyPr>
            <a:lstStyle/>
            <a:p>
              <a:r>
                <a:rPr lang="fr-CH">
                  <a:solidFill>
                    <a:schemeClr val="accent2"/>
                  </a:solidFill>
                </a:rPr>
                <a:t>p(u)</a:t>
              </a:r>
              <a:endParaRPr lang="fr-FR">
                <a:solidFill>
                  <a:schemeClr val="accent2"/>
                </a:solidFill>
              </a:endParaRPr>
            </a:p>
          </p:txBody>
        </p:sp>
        <p:sp>
          <p:nvSpPr>
            <p:cNvPr id="39960" name="Freeform 23"/>
            <p:cNvSpPr>
              <a:spLocks/>
            </p:cNvSpPr>
            <p:nvPr/>
          </p:nvSpPr>
          <p:spPr bwMode="auto">
            <a:xfrm>
              <a:off x="468313" y="2060575"/>
              <a:ext cx="790575" cy="1152525"/>
            </a:xfrm>
            <a:custGeom>
              <a:avLst/>
              <a:gdLst>
                <a:gd name="T0" fmla="*/ 2147483647 w 498"/>
                <a:gd name="T1" fmla="*/ 2147483647 h 680"/>
                <a:gd name="T2" fmla="*/ 2147483647 w 498"/>
                <a:gd name="T3" fmla="*/ 2147483647 h 680"/>
                <a:gd name="T4" fmla="*/ 2147483647 w 498"/>
                <a:gd name="T5" fmla="*/ 2147483647 h 680"/>
                <a:gd name="T6" fmla="*/ 0 w 498"/>
                <a:gd name="T7" fmla="*/ 0 h 680"/>
                <a:gd name="T8" fmla="*/ 0 60000 65536"/>
                <a:gd name="T9" fmla="*/ 0 60000 65536"/>
                <a:gd name="T10" fmla="*/ 0 60000 65536"/>
                <a:gd name="T11" fmla="*/ 0 60000 65536"/>
                <a:gd name="T12" fmla="*/ 0 w 498"/>
                <a:gd name="T13" fmla="*/ 0 h 680"/>
                <a:gd name="T14" fmla="*/ 498 w 498"/>
                <a:gd name="T15" fmla="*/ 680 h 680"/>
              </a:gdLst>
              <a:ahLst/>
              <a:cxnLst>
                <a:cxn ang="T8">
                  <a:pos x="T0" y="T1"/>
                </a:cxn>
                <a:cxn ang="T9">
                  <a:pos x="T2" y="T3"/>
                </a:cxn>
                <a:cxn ang="T10">
                  <a:pos x="T4" y="T5"/>
                </a:cxn>
                <a:cxn ang="T11">
                  <a:pos x="T6" y="T7"/>
                </a:cxn>
              </a:cxnLst>
              <a:rect l="T12" t="T13" r="T14" b="T15"/>
              <a:pathLst>
                <a:path w="498" h="680">
                  <a:moveTo>
                    <a:pt x="45" y="680"/>
                  </a:moveTo>
                  <a:cubicBezTo>
                    <a:pt x="124" y="525"/>
                    <a:pt x="204" y="370"/>
                    <a:pt x="272" y="272"/>
                  </a:cubicBezTo>
                  <a:cubicBezTo>
                    <a:pt x="340" y="174"/>
                    <a:pt x="498" y="135"/>
                    <a:pt x="453" y="90"/>
                  </a:cubicBezTo>
                  <a:cubicBezTo>
                    <a:pt x="408" y="45"/>
                    <a:pt x="75" y="15"/>
                    <a:pt x="0" y="0"/>
                  </a:cubicBezTo>
                </a:path>
              </a:pathLst>
            </a:custGeom>
            <a:noFill/>
            <a:ln w="38100">
              <a:solidFill>
                <a:schemeClr val="accent2"/>
              </a:solidFill>
              <a:round/>
              <a:headEnd/>
              <a:tailEnd/>
            </a:ln>
          </p:spPr>
          <p:txBody>
            <a:bodyPr/>
            <a:lstStyle/>
            <a:p>
              <a:endParaRPr lang="en-US"/>
            </a:p>
          </p:txBody>
        </p:sp>
      </p:grpSp>
      <p:grpSp>
        <p:nvGrpSpPr>
          <p:cNvPr id="3" name="Group 25"/>
          <p:cNvGrpSpPr>
            <a:grpSpLocks/>
          </p:cNvGrpSpPr>
          <p:nvPr/>
        </p:nvGrpSpPr>
        <p:grpSpPr bwMode="auto">
          <a:xfrm>
            <a:off x="16854574" y="4177358"/>
            <a:ext cx="3388211" cy="1392452"/>
            <a:chOff x="7132666" y="2357430"/>
            <a:chExt cx="1433848" cy="785819"/>
          </a:xfrm>
        </p:grpSpPr>
        <p:grpSp>
          <p:nvGrpSpPr>
            <p:cNvPr id="4" name="Group 18"/>
            <p:cNvGrpSpPr>
              <a:grpSpLocks/>
            </p:cNvGrpSpPr>
            <p:nvPr/>
          </p:nvGrpSpPr>
          <p:grpSpPr bwMode="auto">
            <a:xfrm>
              <a:off x="7132667" y="2357430"/>
              <a:ext cx="1433847" cy="785818"/>
              <a:chOff x="468313" y="1804988"/>
              <a:chExt cx="1433847" cy="1943100"/>
            </a:xfrm>
          </p:grpSpPr>
          <p:sp>
            <p:nvSpPr>
              <p:cNvPr id="39950" name="Line 3"/>
              <p:cNvSpPr>
                <a:spLocks noChangeShapeType="1"/>
              </p:cNvSpPr>
              <p:nvPr/>
            </p:nvSpPr>
            <p:spPr bwMode="auto">
              <a:xfrm>
                <a:off x="468313" y="3244850"/>
                <a:ext cx="1223962" cy="0"/>
              </a:xfrm>
              <a:prstGeom prst="line">
                <a:avLst/>
              </a:prstGeom>
              <a:noFill/>
              <a:ln w="9525">
                <a:solidFill>
                  <a:schemeClr val="tx1"/>
                </a:solidFill>
                <a:round/>
                <a:headEnd/>
                <a:tailEnd type="triangle" w="med" len="med"/>
              </a:ln>
            </p:spPr>
            <p:txBody>
              <a:bodyPr/>
              <a:lstStyle/>
              <a:p>
                <a:endParaRPr lang="en-US"/>
              </a:p>
            </p:txBody>
          </p:sp>
          <p:sp>
            <p:nvSpPr>
              <p:cNvPr id="39951" name="Line 4"/>
              <p:cNvSpPr>
                <a:spLocks noChangeShapeType="1"/>
              </p:cNvSpPr>
              <p:nvPr/>
            </p:nvSpPr>
            <p:spPr bwMode="auto">
              <a:xfrm flipV="1">
                <a:off x="468313" y="1804988"/>
                <a:ext cx="0" cy="1943100"/>
              </a:xfrm>
              <a:prstGeom prst="line">
                <a:avLst/>
              </a:prstGeom>
              <a:noFill/>
              <a:ln w="9525">
                <a:solidFill>
                  <a:schemeClr val="tx1"/>
                </a:solidFill>
                <a:round/>
                <a:headEnd/>
                <a:tailEnd type="triangle" w="med" len="med"/>
              </a:ln>
            </p:spPr>
            <p:txBody>
              <a:bodyPr/>
              <a:lstStyle/>
              <a:p>
                <a:endParaRPr lang="en-US"/>
              </a:p>
            </p:txBody>
          </p:sp>
          <p:sp>
            <p:nvSpPr>
              <p:cNvPr id="39952" name="Text Box 6"/>
              <p:cNvSpPr txBox="1">
                <a:spLocks noChangeArrowheads="1"/>
              </p:cNvSpPr>
              <p:nvPr/>
            </p:nvSpPr>
            <p:spPr bwMode="auto">
              <a:xfrm>
                <a:off x="1273175" y="2276476"/>
                <a:ext cx="628985" cy="1352887"/>
              </a:xfrm>
              <a:prstGeom prst="rect">
                <a:avLst/>
              </a:prstGeom>
              <a:noFill/>
              <a:ln w="9525">
                <a:noFill/>
                <a:miter lim="800000"/>
                <a:headEnd/>
                <a:tailEnd/>
              </a:ln>
            </p:spPr>
            <p:txBody>
              <a:bodyPr wrap="none">
                <a:spAutoFit/>
              </a:bodyPr>
              <a:lstStyle/>
              <a:p>
                <a:r>
                  <a:rPr lang="fr-CH">
                    <a:solidFill>
                      <a:schemeClr val="accent2"/>
                    </a:solidFill>
                  </a:rPr>
                  <a:t>p(u)</a:t>
                </a:r>
                <a:endParaRPr lang="fr-FR">
                  <a:solidFill>
                    <a:schemeClr val="accent2"/>
                  </a:solidFill>
                </a:endParaRPr>
              </a:p>
            </p:txBody>
          </p:sp>
          <p:sp>
            <p:nvSpPr>
              <p:cNvPr id="39953" name="Freeform 23"/>
              <p:cNvSpPr>
                <a:spLocks/>
              </p:cNvSpPr>
              <p:nvPr/>
            </p:nvSpPr>
            <p:spPr bwMode="auto">
              <a:xfrm>
                <a:off x="468313" y="2000240"/>
                <a:ext cx="647700" cy="1008063"/>
              </a:xfrm>
              <a:custGeom>
                <a:avLst/>
                <a:gdLst>
                  <a:gd name="T0" fmla="*/ 0 w 408"/>
                  <a:gd name="T1" fmla="*/ 0 h 635"/>
                  <a:gd name="T2" fmla="*/ 2147483647 w 408"/>
                  <a:gd name="T3" fmla="*/ 2147483647 h 635"/>
                  <a:gd name="T4" fmla="*/ 2147483647 w 408"/>
                  <a:gd name="T5" fmla="*/ 2147483647 h 635"/>
                  <a:gd name="T6" fmla="*/ 2147483647 w 408"/>
                  <a:gd name="T7" fmla="*/ 2147483647 h 635"/>
                  <a:gd name="T8" fmla="*/ 0 w 408"/>
                  <a:gd name="T9" fmla="*/ 2147483647 h 635"/>
                  <a:gd name="T10" fmla="*/ 0 60000 65536"/>
                  <a:gd name="T11" fmla="*/ 0 60000 65536"/>
                  <a:gd name="T12" fmla="*/ 0 60000 65536"/>
                  <a:gd name="T13" fmla="*/ 0 60000 65536"/>
                  <a:gd name="T14" fmla="*/ 0 60000 65536"/>
                  <a:gd name="T15" fmla="*/ 0 w 408"/>
                  <a:gd name="T16" fmla="*/ 0 h 635"/>
                  <a:gd name="T17" fmla="*/ 408 w 408"/>
                  <a:gd name="T18" fmla="*/ 635 h 635"/>
                </a:gdLst>
                <a:ahLst/>
                <a:cxnLst>
                  <a:cxn ang="T10">
                    <a:pos x="T0" y="T1"/>
                  </a:cxn>
                  <a:cxn ang="T11">
                    <a:pos x="T2" y="T3"/>
                  </a:cxn>
                  <a:cxn ang="T12">
                    <a:pos x="T4" y="T5"/>
                  </a:cxn>
                  <a:cxn ang="T13">
                    <a:pos x="T6" y="T7"/>
                  </a:cxn>
                  <a:cxn ang="T14">
                    <a:pos x="T8" y="T9"/>
                  </a:cxn>
                </a:cxnLst>
                <a:rect l="T15" t="T16" r="T17" b="T18"/>
                <a:pathLst>
                  <a:path w="408" h="635">
                    <a:moveTo>
                      <a:pt x="0" y="0"/>
                    </a:moveTo>
                    <a:cubicBezTo>
                      <a:pt x="11" y="64"/>
                      <a:pt x="22" y="129"/>
                      <a:pt x="90" y="182"/>
                    </a:cubicBezTo>
                    <a:cubicBezTo>
                      <a:pt x="158" y="235"/>
                      <a:pt x="408" y="273"/>
                      <a:pt x="408" y="318"/>
                    </a:cubicBezTo>
                    <a:cubicBezTo>
                      <a:pt x="408" y="363"/>
                      <a:pt x="158" y="401"/>
                      <a:pt x="90" y="454"/>
                    </a:cubicBezTo>
                    <a:cubicBezTo>
                      <a:pt x="22" y="507"/>
                      <a:pt x="11" y="571"/>
                      <a:pt x="0" y="635"/>
                    </a:cubicBezTo>
                  </a:path>
                </a:pathLst>
              </a:custGeom>
              <a:noFill/>
              <a:ln w="38100">
                <a:solidFill>
                  <a:schemeClr val="accent2"/>
                </a:solidFill>
                <a:round/>
                <a:headEnd/>
                <a:tailEnd/>
              </a:ln>
            </p:spPr>
            <p:txBody>
              <a:bodyPr/>
              <a:lstStyle/>
              <a:p>
                <a:endParaRPr lang="en-US"/>
              </a:p>
            </p:txBody>
          </p:sp>
        </p:grpSp>
        <p:cxnSp>
          <p:nvCxnSpPr>
            <p:cNvPr id="39949" name="Straight Connector 24"/>
            <p:cNvCxnSpPr>
              <a:cxnSpLocks noChangeShapeType="1"/>
              <a:stCxn id="39951" idx="0"/>
            </p:cNvCxnSpPr>
            <p:nvPr/>
          </p:nvCxnSpPr>
          <p:spPr bwMode="auto">
            <a:xfrm rot="5400000" flipH="1" flipV="1">
              <a:off x="6995341" y="2994822"/>
              <a:ext cx="285752" cy="11101"/>
            </a:xfrm>
            <a:prstGeom prst="line">
              <a:avLst/>
            </a:prstGeom>
            <a:noFill/>
            <a:ln w="28575" algn="ctr">
              <a:solidFill>
                <a:schemeClr val="accent2"/>
              </a:solidFill>
              <a:round/>
              <a:headEnd/>
              <a:tailEnd/>
            </a:ln>
          </p:spPr>
        </p:cxnSp>
      </p:grpSp>
      <p:sp>
        <p:nvSpPr>
          <p:cNvPr id="27" name="TextBox 26"/>
          <p:cNvSpPr txBox="1">
            <a:spLocks noChangeArrowheads="1"/>
          </p:cNvSpPr>
          <p:nvPr/>
        </p:nvSpPr>
        <p:spPr bwMode="auto">
          <a:xfrm>
            <a:off x="16205598" y="5949572"/>
            <a:ext cx="4823496" cy="1625955"/>
          </a:xfrm>
          <a:prstGeom prst="rect">
            <a:avLst/>
          </a:prstGeom>
          <a:noFill/>
          <a:ln w="9525">
            <a:noFill/>
            <a:miter lim="800000"/>
            <a:headEnd/>
            <a:tailEnd/>
          </a:ln>
        </p:spPr>
        <p:txBody>
          <a:bodyPr wrap="none" lIns="192911" tIns="96455" rIns="192911" bIns="96455">
            <a:spAutoFit/>
          </a:bodyPr>
          <a:lstStyle/>
          <a:p>
            <a:r>
              <a:rPr lang="en-US" sz="4200" dirty="0">
                <a:solidFill>
                  <a:schemeClr val="accent2"/>
                </a:solidFill>
              </a:rPr>
              <a:t>Nearly Gaussian</a:t>
            </a:r>
          </a:p>
          <a:p>
            <a:r>
              <a:rPr lang="en-US" sz="4200" dirty="0" err="1">
                <a:solidFill>
                  <a:schemeClr val="accent2"/>
                </a:solidFill>
              </a:rPr>
              <a:t>subthreshold</a:t>
            </a:r>
            <a:r>
              <a:rPr lang="en-US" sz="4200" dirty="0">
                <a:solidFill>
                  <a:schemeClr val="accent2"/>
                </a:solidFill>
              </a:rPr>
              <a:t> distr</a:t>
            </a:r>
            <a:r>
              <a:rPr lang="en-US" sz="5100" dirty="0"/>
              <a:t>.</a:t>
            </a:r>
          </a:p>
        </p:txBody>
      </p:sp>
      <p:sp>
        <p:nvSpPr>
          <p:cNvPr id="26"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8.6</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Diffusive noise/</a:t>
            </a:r>
            <a:r>
              <a:rPr lang="en-US" sz="6600" dirty="0" err="1">
                <a:solidFill>
                  <a:srgbClr val="FF0000"/>
                </a:solidFill>
                <a:latin typeface="Impact" charset="0"/>
                <a:ea typeface="ＭＳ Ｐゴシック" charset="0"/>
                <a:cs typeface="Impact" charset="0"/>
              </a:rPr>
              <a:t>stoch</a:t>
            </a:r>
            <a:r>
              <a:rPr lang="en-US" sz="6600" dirty="0">
                <a:solidFill>
                  <a:srgbClr val="FF0000"/>
                </a:solidFill>
                <a:latin typeface="Impact" charset="0"/>
                <a:ea typeface="ＭＳ Ｐゴシック" charset="0"/>
                <a:cs typeface="Impact" charset="0"/>
              </a:rPr>
              <a:t>. arrival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8" name="Straight Connector 27"/>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6854575" y="8839200"/>
            <a:ext cx="4602542" cy="2062103"/>
          </a:xfrm>
          <a:prstGeom prst="rect">
            <a:avLst/>
          </a:prstGeom>
          <a:noFill/>
        </p:spPr>
        <p:txBody>
          <a:bodyPr wrap="none" rtlCol="0">
            <a:spAutoFit/>
          </a:bodyPr>
          <a:lstStyle/>
          <a:p>
            <a:r>
              <a:rPr lang="en-US" sz="3200" i="1" dirty="0"/>
              <a:t>Image:</a:t>
            </a:r>
          </a:p>
          <a:p>
            <a:r>
              <a:rPr lang="en-US" sz="3200" i="1" dirty="0"/>
              <a:t>Gerstner et al. (2013)</a:t>
            </a:r>
          </a:p>
          <a:p>
            <a:r>
              <a:rPr lang="en-US" sz="3200" i="1" dirty="0"/>
              <a:t>Cambridge Univ. Press;</a:t>
            </a:r>
          </a:p>
          <a:p>
            <a:r>
              <a:rPr lang="en-US" sz="3200" i="1" dirty="0"/>
              <a:t>See: </a:t>
            </a:r>
            <a:r>
              <a:rPr lang="en-US" sz="3200" i="1" dirty="0" err="1"/>
              <a:t>Konig</a:t>
            </a:r>
            <a:r>
              <a:rPr lang="en-US" sz="3200" i="1" dirty="0"/>
              <a:t> et al. (1996)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900311" y="2430463"/>
            <a:ext cx="6122115" cy="2565488"/>
            <a:chOff x="2688" y="1056"/>
            <a:chExt cx="2640" cy="1296"/>
          </a:xfrm>
        </p:grpSpPr>
        <p:sp>
          <p:nvSpPr>
            <p:cNvPr id="15450"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15451"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15379"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311419"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53"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15382" name="Text Box 9"/>
          <p:cNvSpPr txBox="1">
            <a:spLocks noChangeArrowheads="1"/>
          </p:cNvSpPr>
          <p:nvPr/>
        </p:nvSpPr>
        <p:spPr bwMode="auto">
          <a:xfrm>
            <a:off x="1800622" y="1485283"/>
            <a:ext cx="3935432" cy="1364345"/>
          </a:xfrm>
          <a:prstGeom prst="rect">
            <a:avLst/>
          </a:prstGeom>
          <a:noFill/>
          <a:ln w="9525">
            <a:noFill/>
            <a:miter lim="800000"/>
            <a:headEnd/>
            <a:tailEnd/>
          </a:ln>
        </p:spPr>
        <p:txBody>
          <a:bodyPr wrap="none" lIns="192911" tIns="96455" rIns="192911" bIns="96455">
            <a:spAutoFit/>
          </a:bodyPr>
          <a:lstStyle/>
          <a:p>
            <a:r>
              <a:rPr lang="en-US" sz="3800" dirty="0"/>
              <a:t> escape process</a:t>
            </a:r>
          </a:p>
          <a:p>
            <a:r>
              <a:rPr lang="en-US" sz="3800" dirty="0"/>
              <a:t>   (fast noise)</a:t>
            </a:r>
          </a:p>
        </p:txBody>
      </p:sp>
      <p:grpSp>
        <p:nvGrpSpPr>
          <p:cNvPr id="4" name="Group 10"/>
          <p:cNvGrpSpPr>
            <a:grpSpLocks/>
          </p:cNvGrpSpPr>
          <p:nvPr/>
        </p:nvGrpSpPr>
        <p:grpSpPr bwMode="auto">
          <a:xfrm>
            <a:off x="14765099" y="2430463"/>
            <a:ext cx="6122115" cy="2565488"/>
            <a:chOff x="2688" y="1056"/>
            <a:chExt cx="2640" cy="1296"/>
          </a:xfrm>
        </p:grpSpPr>
        <p:sp>
          <p:nvSpPr>
            <p:cNvPr id="15446" name="Line 11"/>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15447" name="Line 12"/>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5" name="Group 13"/>
            <p:cNvGrpSpPr>
              <a:grpSpLocks/>
            </p:cNvGrpSpPr>
            <p:nvPr/>
          </p:nvGrpSpPr>
          <p:grpSpPr bwMode="auto">
            <a:xfrm>
              <a:off x="2688" y="1296"/>
              <a:ext cx="2570" cy="336"/>
              <a:chOff x="2688" y="1296"/>
              <a:chExt cx="2570" cy="336"/>
            </a:xfrm>
          </p:grpSpPr>
          <p:graphicFrame>
            <p:nvGraphicFramePr>
              <p:cNvPr id="15378" name="Object 14"/>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311420" name="Equation" r:id="rId6" imgW="139680" imgH="177480" progId="Equation.3">
                      <p:embed/>
                    </p:oleObj>
                  </mc:Choice>
                  <mc:Fallback>
                    <p:oleObj name="Equation" r:id="rId6" imgW="139680" imgH="17748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49" name="Line 15"/>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15386" name="Text Box 23"/>
          <p:cNvSpPr txBox="1">
            <a:spLocks noChangeArrowheads="1"/>
          </p:cNvSpPr>
          <p:nvPr/>
        </p:nvSpPr>
        <p:spPr bwMode="auto">
          <a:xfrm>
            <a:off x="15305286" y="1620309"/>
            <a:ext cx="5424623" cy="1364345"/>
          </a:xfrm>
          <a:prstGeom prst="rect">
            <a:avLst/>
          </a:prstGeom>
          <a:noFill/>
          <a:ln w="9525">
            <a:noFill/>
            <a:miter lim="800000"/>
            <a:headEnd/>
            <a:tailEnd/>
          </a:ln>
        </p:spPr>
        <p:txBody>
          <a:bodyPr wrap="none" lIns="192911" tIns="96455" rIns="192911" bIns="96455">
            <a:spAutoFit/>
          </a:bodyPr>
          <a:lstStyle/>
          <a:p>
            <a:r>
              <a:rPr lang="en-US" sz="3800" dirty="0"/>
              <a:t> stochastic spike arrival</a:t>
            </a:r>
          </a:p>
          <a:p>
            <a:r>
              <a:rPr lang="en-US" sz="3800" dirty="0"/>
              <a:t>     (diffusive noise)</a:t>
            </a:r>
          </a:p>
        </p:txBody>
      </p:sp>
      <p:sp>
        <p:nvSpPr>
          <p:cNvPr id="15388" name="Text Box 25"/>
          <p:cNvSpPr txBox="1">
            <a:spLocks noChangeArrowheads="1"/>
          </p:cNvSpPr>
          <p:nvPr/>
        </p:nvSpPr>
        <p:spPr bwMode="auto">
          <a:xfrm>
            <a:off x="1080374" y="1755334"/>
            <a:ext cx="825607"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A</a:t>
            </a:r>
            <a:endParaRPr lang="en-US" sz="5100" dirty="0"/>
          </a:p>
        </p:txBody>
      </p:sp>
      <p:sp>
        <p:nvSpPr>
          <p:cNvPr id="15390" name="Text Box 27"/>
          <p:cNvSpPr txBox="1">
            <a:spLocks noChangeArrowheads="1"/>
          </p:cNvSpPr>
          <p:nvPr/>
        </p:nvSpPr>
        <p:spPr bwMode="auto">
          <a:xfrm>
            <a:off x="14765100" y="1890360"/>
            <a:ext cx="862476"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C</a:t>
            </a:r>
            <a:endParaRPr lang="en-US" sz="5100" dirty="0"/>
          </a:p>
        </p:txBody>
      </p:sp>
      <p:sp>
        <p:nvSpPr>
          <p:cNvPr id="15396" name="Text Box 33"/>
          <p:cNvSpPr txBox="1">
            <a:spLocks noChangeArrowheads="1"/>
          </p:cNvSpPr>
          <p:nvPr/>
        </p:nvSpPr>
        <p:spPr bwMode="auto">
          <a:xfrm>
            <a:off x="3896874" y="3686175"/>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94276" name="Freeform 36"/>
          <p:cNvSpPr>
            <a:spLocks/>
          </p:cNvSpPr>
          <p:nvPr/>
        </p:nvSpPr>
        <p:spPr bwMode="auto">
          <a:xfrm>
            <a:off x="14765100" y="3105591"/>
            <a:ext cx="4321493" cy="1890360"/>
          </a:xfrm>
          <a:custGeom>
            <a:avLst/>
            <a:gdLst>
              <a:gd name="T0" fmla="*/ 0 w 960"/>
              <a:gd name="T1" fmla="*/ 2147483647 h 672"/>
              <a:gd name="T2" fmla="*/ 2147483647 w 960"/>
              <a:gd name="T3" fmla="*/ 2147483647 h 672"/>
              <a:gd name="T4" fmla="*/ 2147483647 w 960"/>
              <a:gd name="T5" fmla="*/ 2147483647 h 672"/>
              <a:gd name="T6" fmla="*/ 2147483647 w 960"/>
              <a:gd name="T7" fmla="*/ 2147483647 h 672"/>
              <a:gd name="T8" fmla="*/ 2147483647 w 960"/>
              <a:gd name="T9" fmla="*/ 2147483647 h 672"/>
              <a:gd name="T10" fmla="*/ 2147483647 w 960"/>
              <a:gd name="T11" fmla="*/ 2147483647 h 672"/>
              <a:gd name="T12" fmla="*/ 2147483647 w 960"/>
              <a:gd name="T13" fmla="*/ 2147483647 h 672"/>
              <a:gd name="T14" fmla="*/ 2147483647 w 960"/>
              <a:gd name="T15" fmla="*/ 2147483647 h 672"/>
              <a:gd name="T16" fmla="*/ 2147483647 w 960"/>
              <a:gd name="T17" fmla="*/ 2147483647 h 672"/>
              <a:gd name="T18" fmla="*/ 2147483647 w 960"/>
              <a:gd name="T19" fmla="*/ 2147483647 h 672"/>
              <a:gd name="T20" fmla="*/ 2147483647 w 960"/>
              <a:gd name="T21" fmla="*/ 0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672"/>
              <a:gd name="T35" fmla="*/ 960 w 960"/>
              <a:gd name="T36" fmla="*/ 672 h 6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672">
                <a:moveTo>
                  <a:pt x="0" y="672"/>
                </a:moveTo>
                <a:cubicBezTo>
                  <a:pt x="36" y="644"/>
                  <a:pt x="72" y="616"/>
                  <a:pt x="96" y="576"/>
                </a:cubicBezTo>
                <a:cubicBezTo>
                  <a:pt x="120" y="536"/>
                  <a:pt x="120" y="456"/>
                  <a:pt x="144" y="432"/>
                </a:cubicBezTo>
                <a:cubicBezTo>
                  <a:pt x="168" y="408"/>
                  <a:pt x="200" y="448"/>
                  <a:pt x="240" y="432"/>
                </a:cubicBezTo>
                <a:cubicBezTo>
                  <a:pt x="280" y="416"/>
                  <a:pt x="352" y="376"/>
                  <a:pt x="384" y="336"/>
                </a:cubicBezTo>
                <a:cubicBezTo>
                  <a:pt x="416" y="296"/>
                  <a:pt x="400" y="208"/>
                  <a:pt x="432" y="192"/>
                </a:cubicBezTo>
                <a:cubicBezTo>
                  <a:pt x="464" y="176"/>
                  <a:pt x="544" y="240"/>
                  <a:pt x="576" y="240"/>
                </a:cubicBezTo>
                <a:cubicBezTo>
                  <a:pt x="608" y="240"/>
                  <a:pt x="600" y="200"/>
                  <a:pt x="624" y="192"/>
                </a:cubicBezTo>
                <a:cubicBezTo>
                  <a:pt x="648" y="184"/>
                  <a:pt x="688" y="208"/>
                  <a:pt x="720" y="192"/>
                </a:cubicBezTo>
                <a:cubicBezTo>
                  <a:pt x="752" y="176"/>
                  <a:pt x="776" y="128"/>
                  <a:pt x="816" y="96"/>
                </a:cubicBezTo>
                <a:cubicBezTo>
                  <a:pt x="856" y="64"/>
                  <a:pt x="936" y="16"/>
                  <a:pt x="960" y="0"/>
                </a:cubicBezTo>
              </a:path>
            </a:pathLst>
          </a:custGeom>
          <a:noFill/>
          <a:ln w="9525">
            <a:solidFill>
              <a:schemeClr val="tx1"/>
            </a:solidFill>
            <a:round/>
            <a:headEnd/>
            <a:tailEnd/>
          </a:ln>
        </p:spPr>
        <p:txBody>
          <a:bodyPr wrap="none" lIns="192911" tIns="96455" rIns="192911" bIns="96455" anchor="ctr"/>
          <a:lstStyle/>
          <a:p>
            <a:endParaRPr lang="en-US"/>
          </a:p>
        </p:txBody>
      </p:sp>
      <p:sp>
        <p:nvSpPr>
          <p:cNvPr id="394277" name="Line 37"/>
          <p:cNvSpPr>
            <a:spLocks noChangeShapeType="1"/>
          </p:cNvSpPr>
          <p:nvPr/>
        </p:nvSpPr>
        <p:spPr bwMode="auto">
          <a:xfrm flipV="1">
            <a:off x="3241119" y="2700514"/>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grpSp>
        <p:nvGrpSpPr>
          <p:cNvPr id="6" name="Group 38"/>
          <p:cNvGrpSpPr>
            <a:grpSpLocks/>
          </p:cNvGrpSpPr>
          <p:nvPr/>
        </p:nvGrpSpPr>
        <p:grpSpPr bwMode="auto">
          <a:xfrm>
            <a:off x="18366348" y="7561440"/>
            <a:ext cx="1748105" cy="1687821"/>
            <a:chOff x="4896" y="2688"/>
            <a:chExt cx="466" cy="600"/>
          </a:xfrm>
        </p:grpSpPr>
        <p:sp>
          <p:nvSpPr>
            <p:cNvPr id="15440" name="Line 39"/>
            <p:cNvSpPr>
              <a:spLocks noChangeShapeType="1"/>
            </p:cNvSpPr>
            <p:nvPr/>
          </p:nvSpPr>
          <p:spPr bwMode="auto">
            <a:xfrm flipV="1">
              <a:off x="5184" y="2688"/>
              <a:ext cx="96" cy="288"/>
            </a:xfrm>
            <a:prstGeom prst="line">
              <a:avLst/>
            </a:prstGeom>
            <a:noFill/>
            <a:ln w="9525">
              <a:solidFill>
                <a:schemeClr val="tx1"/>
              </a:solidFill>
              <a:round/>
              <a:headEnd/>
              <a:tailEnd type="triangle" w="med" len="med"/>
            </a:ln>
          </p:spPr>
          <p:txBody>
            <a:bodyPr wrap="none" anchor="ctr"/>
            <a:lstStyle/>
            <a:p>
              <a:endParaRPr lang="en-US"/>
            </a:p>
          </p:txBody>
        </p:sp>
        <p:sp>
          <p:nvSpPr>
            <p:cNvPr id="15441" name="Text Box 40"/>
            <p:cNvSpPr txBox="1">
              <a:spLocks noChangeArrowheads="1"/>
            </p:cNvSpPr>
            <p:nvPr/>
          </p:nvSpPr>
          <p:spPr bwMode="auto">
            <a:xfrm>
              <a:off x="4896" y="2976"/>
              <a:ext cx="466" cy="312"/>
            </a:xfrm>
            <a:prstGeom prst="rect">
              <a:avLst/>
            </a:prstGeom>
            <a:noFill/>
            <a:ln w="9525">
              <a:noFill/>
              <a:miter lim="800000"/>
              <a:headEnd/>
              <a:tailEnd/>
            </a:ln>
          </p:spPr>
          <p:txBody>
            <a:bodyPr wrap="none">
              <a:spAutoFit/>
            </a:bodyPr>
            <a:lstStyle/>
            <a:p>
              <a:r>
                <a:rPr lang="en-US" sz="5100" dirty="0"/>
                <a:t>noise</a:t>
              </a:r>
            </a:p>
          </p:txBody>
        </p:sp>
      </p:grpSp>
      <p:grpSp>
        <p:nvGrpSpPr>
          <p:cNvPr id="7" name="Group 41"/>
          <p:cNvGrpSpPr>
            <a:grpSpLocks/>
          </p:cNvGrpSpPr>
          <p:nvPr/>
        </p:nvGrpSpPr>
        <p:grpSpPr bwMode="auto">
          <a:xfrm>
            <a:off x="15485346" y="9046722"/>
            <a:ext cx="5814508" cy="2635815"/>
            <a:chOff x="4128" y="3216"/>
            <a:chExt cx="1550" cy="937"/>
          </a:xfrm>
        </p:grpSpPr>
        <p:sp>
          <p:nvSpPr>
            <p:cNvPr id="15435" name="Line 42"/>
            <p:cNvSpPr>
              <a:spLocks noChangeShapeType="1"/>
            </p:cNvSpPr>
            <p:nvPr/>
          </p:nvSpPr>
          <p:spPr bwMode="auto">
            <a:xfrm flipH="1">
              <a:off x="4656" y="3216"/>
              <a:ext cx="432" cy="288"/>
            </a:xfrm>
            <a:prstGeom prst="line">
              <a:avLst/>
            </a:prstGeom>
            <a:noFill/>
            <a:ln w="9525">
              <a:solidFill>
                <a:schemeClr val="tx1"/>
              </a:solidFill>
              <a:round/>
              <a:headEnd/>
              <a:tailEnd type="triangle" w="med" len="med"/>
            </a:ln>
          </p:spPr>
          <p:txBody>
            <a:bodyPr wrap="none" anchor="ctr"/>
            <a:lstStyle/>
            <a:p>
              <a:endParaRPr lang="en-US"/>
            </a:p>
          </p:txBody>
        </p:sp>
        <p:sp>
          <p:nvSpPr>
            <p:cNvPr id="15436" name="Line 43"/>
            <p:cNvSpPr>
              <a:spLocks noChangeShapeType="1"/>
            </p:cNvSpPr>
            <p:nvPr/>
          </p:nvSpPr>
          <p:spPr bwMode="auto">
            <a:xfrm>
              <a:off x="5184" y="3216"/>
              <a:ext cx="240" cy="336"/>
            </a:xfrm>
            <a:prstGeom prst="line">
              <a:avLst/>
            </a:prstGeom>
            <a:noFill/>
            <a:ln w="9525">
              <a:solidFill>
                <a:schemeClr val="tx1"/>
              </a:solidFill>
              <a:round/>
              <a:headEnd/>
              <a:tailEnd type="triangle" w="med" len="med"/>
            </a:ln>
          </p:spPr>
          <p:txBody>
            <a:bodyPr wrap="none" anchor="ctr"/>
            <a:lstStyle/>
            <a:p>
              <a:endParaRPr lang="en-US"/>
            </a:p>
          </p:txBody>
        </p:sp>
        <p:sp>
          <p:nvSpPr>
            <p:cNvPr id="15437" name="Text Box 44"/>
            <p:cNvSpPr txBox="1">
              <a:spLocks noChangeArrowheads="1"/>
            </p:cNvSpPr>
            <p:nvPr/>
          </p:nvSpPr>
          <p:spPr bwMode="auto">
            <a:xfrm>
              <a:off x="4128" y="3456"/>
              <a:ext cx="691" cy="449"/>
            </a:xfrm>
            <a:prstGeom prst="rect">
              <a:avLst/>
            </a:prstGeom>
            <a:noFill/>
            <a:ln w="9525">
              <a:noFill/>
              <a:miter lim="800000"/>
              <a:headEnd/>
              <a:tailEnd/>
            </a:ln>
          </p:spPr>
          <p:txBody>
            <a:bodyPr wrap="none">
              <a:spAutoFit/>
            </a:bodyPr>
            <a:lstStyle/>
            <a:p>
              <a:r>
                <a:rPr lang="en-US" sz="3800" dirty="0"/>
                <a:t>     white</a:t>
              </a:r>
            </a:p>
            <a:p>
              <a:r>
                <a:rPr lang="en-US" sz="3800" dirty="0"/>
                <a:t>(fast noise)</a:t>
              </a:r>
            </a:p>
          </p:txBody>
        </p:sp>
        <p:sp>
          <p:nvSpPr>
            <p:cNvPr id="15438" name="Text Box 45"/>
            <p:cNvSpPr txBox="1">
              <a:spLocks noChangeArrowheads="1"/>
            </p:cNvSpPr>
            <p:nvPr/>
          </p:nvSpPr>
          <p:spPr bwMode="auto">
            <a:xfrm>
              <a:off x="4936" y="3456"/>
              <a:ext cx="742" cy="449"/>
            </a:xfrm>
            <a:prstGeom prst="rect">
              <a:avLst/>
            </a:prstGeom>
            <a:noFill/>
            <a:ln w="9525">
              <a:noFill/>
              <a:miter lim="800000"/>
              <a:headEnd/>
              <a:tailEnd/>
            </a:ln>
          </p:spPr>
          <p:txBody>
            <a:bodyPr wrap="none">
              <a:spAutoFit/>
            </a:bodyPr>
            <a:lstStyle/>
            <a:p>
              <a:r>
                <a:rPr lang="en-US" sz="3800" dirty="0"/>
                <a:t>    synapse</a:t>
              </a:r>
            </a:p>
            <a:p>
              <a:r>
                <a:rPr lang="en-US" sz="3800" dirty="0"/>
                <a:t>(slow noise)</a:t>
              </a:r>
            </a:p>
          </p:txBody>
        </p:sp>
        <p:sp>
          <p:nvSpPr>
            <p:cNvPr id="15439" name="Text Box 46"/>
            <p:cNvSpPr txBox="1">
              <a:spLocks noChangeArrowheads="1"/>
            </p:cNvSpPr>
            <p:nvPr/>
          </p:nvSpPr>
          <p:spPr bwMode="auto">
            <a:xfrm>
              <a:off x="4214" y="3912"/>
              <a:ext cx="1189" cy="241"/>
            </a:xfrm>
            <a:prstGeom prst="rect">
              <a:avLst/>
            </a:prstGeom>
            <a:noFill/>
            <a:ln w="9525">
              <a:noFill/>
              <a:miter lim="800000"/>
              <a:headEnd/>
              <a:tailEnd/>
            </a:ln>
          </p:spPr>
          <p:txBody>
            <a:bodyPr wrap="none">
              <a:spAutoFit/>
            </a:bodyPr>
            <a:lstStyle/>
            <a:p>
              <a:r>
                <a:rPr lang="en-US" sz="3800" dirty="0"/>
                <a:t>(Brunel et al., 2001)</a:t>
              </a:r>
            </a:p>
          </p:txBody>
        </p:sp>
      </p:grpSp>
      <p:graphicFrame>
        <p:nvGraphicFramePr>
          <p:cNvPr id="394287" name="Object 47"/>
          <p:cNvGraphicFramePr>
            <a:graphicFrameLocks noChangeAspect="1"/>
          </p:cNvGraphicFramePr>
          <p:nvPr/>
        </p:nvGraphicFramePr>
        <p:xfrm>
          <a:off x="0" y="9046722"/>
          <a:ext cx="7491339" cy="2219486"/>
        </p:xfrm>
        <a:graphic>
          <a:graphicData uri="http://schemas.openxmlformats.org/presentationml/2006/ole">
            <mc:AlternateContent xmlns:mc="http://schemas.openxmlformats.org/markup-compatibility/2006">
              <mc:Choice xmlns:v="urn:schemas-microsoft-com:vml" Requires="v">
                <p:oleObj spid="_x0000_s311421" name="Equation" r:id="rId7" imgW="1473120" imgH="520560" progId="Equation.3">
                  <p:embed/>
                </p:oleObj>
              </mc:Choice>
              <mc:Fallback>
                <p:oleObj name="Equation" r:id="rId7" imgW="1473120" imgH="520560" progId="Equation.3">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9046722"/>
                        <a:ext cx="7491339" cy="22194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48"/>
          <p:cNvGrpSpPr>
            <a:grpSpLocks/>
          </p:cNvGrpSpPr>
          <p:nvPr/>
        </p:nvGrpSpPr>
        <p:grpSpPr bwMode="auto">
          <a:xfrm>
            <a:off x="14945163" y="9991898"/>
            <a:ext cx="5878280" cy="1330565"/>
            <a:chOff x="2256" y="3552"/>
            <a:chExt cx="1567" cy="473"/>
          </a:xfrm>
        </p:grpSpPr>
        <p:grpSp>
          <p:nvGrpSpPr>
            <p:cNvPr id="9" name="Group 49"/>
            <p:cNvGrpSpPr>
              <a:grpSpLocks/>
            </p:cNvGrpSpPr>
            <p:nvPr/>
          </p:nvGrpSpPr>
          <p:grpSpPr bwMode="auto">
            <a:xfrm>
              <a:off x="2256" y="3552"/>
              <a:ext cx="672" cy="384"/>
              <a:chOff x="2256" y="3456"/>
              <a:chExt cx="792" cy="380"/>
            </a:xfrm>
          </p:grpSpPr>
          <p:graphicFrame>
            <p:nvGraphicFramePr>
              <p:cNvPr id="15376" name="Object 50"/>
              <p:cNvGraphicFramePr>
                <a:graphicFrameLocks noChangeAspect="1"/>
              </p:cNvGraphicFramePr>
              <p:nvPr/>
            </p:nvGraphicFramePr>
            <p:xfrm>
              <a:off x="2256" y="3456"/>
              <a:ext cx="792" cy="380"/>
            </p:xfrm>
            <a:graphic>
              <a:graphicData uri="http://schemas.openxmlformats.org/presentationml/2006/ole">
                <mc:AlternateContent xmlns:mc="http://schemas.openxmlformats.org/markup-compatibility/2006">
                  <mc:Choice xmlns:v="urn:schemas-microsoft-com:vml" Requires="v">
                    <p:oleObj spid="_x0000_s311422" name="Equation" r:id="rId9" imgW="533160" imgH="228600" progId="Equation.3">
                      <p:embed/>
                    </p:oleObj>
                  </mc:Choice>
                  <mc:Fallback>
                    <p:oleObj name="Equation" r:id="rId9" imgW="533160" imgH="228600" progId="Equation.3">
                      <p:embed/>
                      <p:pic>
                        <p:nvPicPr>
                          <p:cNvPr id="0" name="Object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6" y="3456"/>
                            <a:ext cx="792"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34" name="Line 51"/>
              <p:cNvSpPr>
                <a:spLocks noChangeShapeType="1"/>
              </p:cNvSpPr>
              <p:nvPr/>
            </p:nvSpPr>
            <p:spPr bwMode="auto">
              <a:xfrm>
                <a:off x="2688" y="3552"/>
                <a:ext cx="0" cy="240"/>
              </a:xfrm>
              <a:prstGeom prst="line">
                <a:avLst/>
              </a:prstGeom>
              <a:noFill/>
              <a:ln w="9525">
                <a:solidFill>
                  <a:schemeClr val="tx1"/>
                </a:solidFill>
                <a:round/>
                <a:headEnd/>
                <a:tailEnd/>
              </a:ln>
            </p:spPr>
            <p:txBody>
              <a:bodyPr wrap="none" anchor="ctr"/>
              <a:lstStyle/>
              <a:p>
                <a:endParaRPr lang="en-US"/>
              </a:p>
            </p:txBody>
          </p:sp>
        </p:grpSp>
        <p:sp>
          <p:nvSpPr>
            <p:cNvPr id="15433" name="Text Box 52"/>
            <p:cNvSpPr txBox="1">
              <a:spLocks noChangeArrowheads="1"/>
            </p:cNvSpPr>
            <p:nvPr/>
          </p:nvSpPr>
          <p:spPr bwMode="auto">
            <a:xfrm>
              <a:off x="2966" y="3576"/>
              <a:ext cx="857" cy="449"/>
            </a:xfrm>
            <a:prstGeom prst="rect">
              <a:avLst/>
            </a:prstGeom>
            <a:noFill/>
            <a:ln w="9525">
              <a:noFill/>
              <a:miter lim="800000"/>
              <a:headEnd/>
              <a:tailEnd/>
            </a:ln>
          </p:spPr>
          <p:txBody>
            <a:bodyPr wrap="none">
              <a:spAutoFit/>
            </a:bodyPr>
            <a:lstStyle/>
            <a:p>
              <a:r>
                <a:rPr lang="en-US" sz="3800" dirty="0"/>
                <a:t>: first passage</a:t>
              </a:r>
            </a:p>
            <a:p>
              <a:r>
                <a:rPr lang="en-US" sz="3800" dirty="0"/>
                <a:t>time problem</a:t>
              </a:r>
            </a:p>
          </p:txBody>
        </p:sp>
      </p:grpSp>
      <p:grpSp>
        <p:nvGrpSpPr>
          <p:cNvPr id="10" name="Group 53"/>
          <p:cNvGrpSpPr>
            <a:grpSpLocks/>
          </p:cNvGrpSpPr>
          <p:nvPr/>
        </p:nvGrpSpPr>
        <p:grpSpPr bwMode="auto">
          <a:xfrm>
            <a:off x="1080373" y="8371593"/>
            <a:ext cx="3391171" cy="1080206"/>
            <a:chOff x="336" y="2928"/>
            <a:chExt cx="904" cy="384"/>
          </a:xfrm>
        </p:grpSpPr>
        <p:grpSp>
          <p:nvGrpSpPr>
            <p:cNvPr id="11" name="Group 54"/>
            <p:cNvGrpSpPr>
              <a:grpSpLocks/>
            </p:cNvGrpSpPr>
            <p:nvPr/>
          </p:nvGrpSpPr>
          <p:grpSpPr bwMode="auto">
            <a:xfrm>
              <a:off x="336" y="2928"/>
              <a:ext cx="672" cy="384"/>
              <a:chOff x="2256" y="3456"/>
              <a:chExt cx="792" cy="380"/>
            </a:xfrm>
          </p:grpSpPr>
          <p:graphicFrame>
            <p:nvGraphicFramePr>
              <p:cNvPr id="15375" name="Object 55"/>
              <p:cNvGraphicFramePr>
                <a:graphicFrameLocks noChangeAspect="1"/>
              </p:cNvGraphicFramePr>
              <p:nvPr/>
            </p:nvGraphicFramePr>
            <p:xfrm>
              <a:off x="2256" y="3456"/>
              <a:ext cx="792" cy="380"/>
            </p:xfrm>
            <a:graphic>
              <a:graphicData uri="http://schemas.openxmlformats.org/presentationml/2006/ole">
                <mc:AlternateContent xmlns:mc="http://schemas.openxmlformats.org/markup-compatibility/2006">
                  <mc:Choice xmlns:v="urn:schemas-microsoft-com:vml" Requires="v">
                    <p:oleObj spid="_x0000_s311423" name="Equation" r:id="rId11" imgW="533160" imgH="228600" progId="Equation.3">
                      <p:embed/>
                    </p:oleObj>
                  </mc:Choice>
                  <mc:Fallback>
                    <p:oleObj name="Equation" r:id="rId11" imgW="533160" imgH="228600" progId="Equation.3">
                      <p:embed/>
                      <p:pic>
                        <p:nvPicPr>
                          <p:cNvPr id="0" name="Object 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6" y="3456"/>
                            <a:ext cx="792"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31" name="Line 56"/>
              <p:cNvSpPr>
                <a:spLocks noChangeShapeType="1"/>
              </p:cNvSpPr>
              <p:nvPr/>
            </p:nvSpPr>
            <p:spPr bwMode="auto">
              <a:xfrm>
                <a:off x="2688" y="3552"/>
                <a:ext cx="0" cy="240"/>
              </a:xfrm>
              <a:prstGeom prst="line">
                <a:avLst/>
              </a:prstGeom>
              <a:noFill/>
              <a:ln w="9525">
                <a:solidFill>
                  <a:schemeClr val="tx1"/>
                </a:solidFill>
                <a:round/>
                <a:headEnd/>
                <a:tailEnd/>
              </a:ln>
            </p:spPr>
            <p:txBody>
              <a:bodyPr wrap="none" anchor="ctr"/>
              <a:lstStyle/>
              <a:p>
                <a:endParaRPr lang="en-US"/>
              </a:p>
            </p:txBody>
          </p:sp>
        </p:grpSp>
        <p:graphicFrame>
          <p:nvGraphicFramePr>
            <p:cNvPr id="15374" name="Object 57"/>
            <p:cNvGraphicFramePr>
              <a:graphicFrameLocks noChangeAspect="1"/>
            </p:cNvGraphicFramePr>
            <p:nvPr/>
          </p:nvGraphicFramePr>
          <p:xfrm>
            <a:off x="1008" y="3072"/>
            <a:ext cx="232" cy="185"/>
          </p:xfrm>
          <a:graphic>
            <a:graphicData uri="http://schemas.openxmlformats.org/presentationml/2006/ole">
              <mc:AlternateContent xmlns:mc="http://schemas.openxmlformats.org/markup-compatibility/2006">
                <mc:Choice xmlns:v="urn:schemas-microsoft-com:vml" Requires="v">
                  <p:oleObj spid="_x0000_s311424" name="Equation" r:id="rId13" imgW="126720" imgH="101520" progId="Equation.3">
                    <p:embed/>
                  </p:oleObj>
                </mc:Choice>
                <mc:Fallback>
                  <p:oleObj name="Equation" r:id="rId13" imgW="126720" imgH="101520" progId="Equation.3">
                    <p:embed/>
                    <p:pic>
                      <p:nvPicPr>
                        <p:cNvPr id="0" name="Object 5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 y="3072"/>
                          <a:ext cx="232" cy="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94298" name="Text Box 58"/>
          <p:cNvSpPr txBox="1">
            <a:spLocks noChangeArrowheads="1"/>
          </p:cNvSpPr>
          <p:nvPr/>
        </p:nvSpPr>
        <p:spPr bwMode="auto">
          <a:xfrm>
            <a:off x="540186" y="7696465"/>
            <a:ext cx="4727316" cy="841125"/>
          </a:xfrm>
          <a:prstGeom prst="rect">
            <a:avLst/>
          </a:prstGeom>
          <a:noFill/>
          <a:ln w="9525">
            <a:solidFill>
              <a:srgbClr val="FF0000"/>
            </a:solidFill>
            <a:miter lim="800000"/>
            <a:headEnd/>
            <a:tailEnd/>
          </a:ln>
        </p:spPr>
        <p:txBody>
          <a:bodyPr wrap="none" lIns="192911" tIns="96455" rIns="192911" bIns="96455">
            <a:spAutoFit/>
          </a:bodyPr>
          <a:lstStyle/>
          <a:p>
            <a:r>
              <a:rPr lang="en-US" sz="3800" dirty="0">
                <a:solidFill>
                  <a:srgbClr val="FF0000"/>
                </a:solidFill>
              </a:rPr>
              <a:t>Interval </a:t>
            </a:r>
            <a:r>
              <a:rPr lang="en-US" sz="4200" dirty="0">
                <a:solidFill>
                  <a:srgbClr val="FF0000"/>
                </a:solidFill>
              </a:rPr>
              <a:t>distribution</a:t>
            </a:r>
            <a:endParaRPr lang="en-US" sz="3800" dirty="0"/>
          </a:p>
        </p:txBody>
      </p:sp>
      <p:graphicFrame>
        <p:nvGraphicFramePr>
          <p:cNvPr id="15363" name="Object 59"/>
          <p:cNvGraphicFramePr>
            <a:graphicFrameLocks noChangeAspect="1"/>
          </p:cNvGraphicFramePr>
          <p:nvPr/>
        </p:nvGraphicFramePr>
        <p:xfrm>
          <a:off x="540186" y="4995951"/>
          <a:ext cx="870301" cy="936742"/>
        </p:xfrm>
        <a:graphic>
          <a:graphicData uri="http://schemas.openxmlformats.org/presentationml/2006/ole">
            <mc:AlternateContent xmlns:mc="http://schemas.openxmlformats.org/markup-compatibility/2006">
              <mc:Choice xmlns:v="urn:schemas-microsoft-com:vml" Requires="v">
                <p:oleObj spid="_x0000_s311425" name="Equation" r:id="rId15" imgW="139680" imgH="203040" progId="Equation.3">
                  <p:embed/>
                </p:oleObj>
              </mc:Choice>
              <mc:Fallback>
                <p:oleObj name="Equation" r:id="rId15" imgW="139680" imgH="203040" progId="Equation.3">
                  <p:embed/>
                  <p:pic>
                    <p:nvPicPr>
                      <p:cNvPr id="0" name="Object 5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186" y="4995951"/>
                        <a:ext cx="870301" cy="9367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5" name="Object 61"/>
          <p:cNvGraphicFramePr>
            <a:graphicFrameLocks noChangeAspect="1"/>
          </p:cNvGraphicFramePr>
          <p:nvPr/>
        </p:nvGraphicFramePr>
        <p:xfrm>
          <a:off x="14585037" y="4995951"/>
          <a:ext cx="870301" cy="936742"/>
        </p:xfrm>
        <a:graphic>
          <a:graphicData uri="http://schemas.openxmlformats.org/presentationml/2006/ole">
            <mc:AlternateContent xmlns:mc="http://schemas.openxmlformats.org/markup-compatibility/2006">
              <mc:Choice xmlns:v="urn:schemas-microsoft-com:vml" Requires="v">
                <p:oleObj spid="_x0000_s311426" name="Equation" r:id="rId17" imgW="139680" imgH="203040" progId="Equation.3">
                  <p:embed/>
                </p:oleObj>
              </mc:Choice>
              <mc:Fallback>
                <p:oleObj name="Equation" r:id="rId17" imgW="139680" imgH="203040" progId="Equation.3">
                  <p:embed/>
                  <p:pic>
                    <p:nvPicPr>
                      <p:cNvPr id="0" name="Object 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585037" y="4995951"/>
                        <a:ext cx="870301" cy="9367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4302" name="Text Box 62"/>
          <p:cNvSpPr txBox="1">
            <a:spLocks noChangeArrowheads="1"/>
          </p:cNvSpPr>
          <p:nvPr/>
        </p:nvSpPr>
        <p:spPr bwMode="auto">
          <a:xfrm>
            <a:off x="2880995" y="4860925"/>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12" name="Group 63"/>
          <p:cNvGrpSpPr>
            <a:grpSpLocks/>
          </p:cNvGrpSpPr>
          <p:nvPr/>
        </p:nvGrpSpPr>
        <p:grpSpPr bwMode="auto">
          <a:xfrm>
            <a:off x="2520871" y="10802054"/>
            <a:ext cx="4681617" cy="1150532"/>
            <a:chOff x="672" y="3792"/>
            <a:chExt cx="1248" cy="409"/>
          </a:xfrm>
        </p:grpSpPr>
        <p:sp>
          <p:nvSpPr>
            <p:cNvPr id="15427" name="Freeform 64"/>
            <p:cNvSpPr>
              <a:spLocks/>
            </p:cNvSpPr>
            <p:nvPr/>
          </p:nvSpPr>
          <p:spPr bwMode="auto">
            <a:xfrm>
              <a:off x="672" y="3792"/>
              <a:ext cx="624" cy="192"/>
            </a:xfrm>
            <a:custGeom>
              <a:avLst/>
              <a:gdLst>
                <a:gd name="T0" fmla="*/ 0 w 720"/>
                <a:gd name="T1" fmla="*/ 0 h 288"/>
                <a:gd name="T2" fmla="*/ 23 w 720"/>
                <a:gd name="T3" fmla="*/ 19 h 288"/>
                <a:gd name="T4" fmla="*/ 117 w 720"/>
                <a:gd name="T5" fmla="*/ 19 h 288"/>
                <a:gd name="T6" fmla="*/ 305 w 720"/>
                <a:gd name="T7" fmla="*/ 19 h 288"/>
                <a:gd name="T8" fmla="*/ 352 w 720"/>
                <a:gd name="T9" fmla="*/ 38 h 288"/>
                <a:gd name="T10" fmla="*/ 0 60000 65536"/>
                <a:gd name="T11" fmla="*/ 0 60000 65536"/>
                <a:gd name="T12" fmla="*/ 0 60000 65536"/>
                <a:gd name="T13" fmla="*/ 0 60000 65536"/>
                <a:gd name="T14" fmla="*/ 0 60000 65536"/>
                <a:gd name="T15" fmla="*/ 0 w 720"/>
                <a:gd name="T16" fmla="*/ 0 h 288"/>
                <a:gd name="T17" fmla="*/ 720 w 720"/>
                <a:gd name="T18" fmla="*/ 288 h 288"/>
              </a:gdLst>
              <a:ahLst/>
              <a:cxnLst>
                <a:cxn ang="T10">
                  <a:pos x="T0" y="T1"/>
                </a:cxn>
                <a:cxn ang="T11">
                  <a:pos x="T2" y="T3"/>
                </a:cxn>
                <a:cxn ang="T12">
                  <a:pos x="T4" y="T5"/>
                </a:cxn>
                <a:cxn ang="T13">
                  <a:pos x="T6" y="T7"/>
                </a:cxn>
                <a:cxn ang="T14">
                  <a:pos x="T8" y="T9"/>
                </a:cxn>
              </a:cxnLst>
              <a:rect l="T15" t="T16" r="T17" b="T18"/>
              <a:pathLst>
                <a:path w="720" h="288">
                  <a:moveTo>
                    <a:pt x="0" y="0"/>
                  </a:moveTo>
                  <a:cubicBezTo>
                    <a:pt x="4" y="60"/>
                    <a:pt x="8" y="120"/>
                    <a:pt x="48" y="144"/>
                  </a:cubicBezTo>
                  <a:cubicBezTo>
                    <a:pt x="88" y="168"/>
                    <a:pt x="144" y="144"/>
                    <a:pt x="240" y="144"/>
                  </a:cubicBezTo>
                  <a:cubicBezTo>
                    <a:pt x="336" y="144"/>
                    <a:pt x="544" y="120"/>
                    <a:pt x="624" y="144"/>
                  </a:cubicBezTo>
                  <a:cubicBezTo>
                    <a:pt x="704" y="168"/>
                    <a:pt x="712" y="228"/>
                    <a:pt x="720" y="288"/>
                  </a:cubicBezTo>
                </a:path>
              </a:pathLst>
            </a:custGeom>
            <a:noFill/>
            <a:ln w="28575">
              <a:solidFill>
                <a:srgbClr val="FF0000"/>
              </a:solidFill>
              <a:round/>
              <a:headEnd/>
              <a:tailEnd/>
            </a:ln>
          </p:spPr>
          <p:txBody>
            <a:bodyPr wrap="none" anchor="ctr"/>
            <a:lstStyle/>
            <a:p>
              <a:endParaRPr lang="en-US"/>
            </a:p>
          </p:txBody>
        </p:sp>
        <p:sp>
          <p:nvSpPr>
            <p:cNvPr id="15428" name="Freeform 65"/>
            <p:cNvSpPr>
              <a:spLocks/>
            </p:cNvSpPr>
            <p:nvPr/>
          </p:nvSpPr>
          <p:spPr bwMode="auto">
            <a:xfrm>
              <a:off x="1296" y="3792"/>
              <a:ext cx="624" cy="192"/>
            </a:xfrm>
            <a:custGeom>
              <a:avLst/>
              <a:gdLst>
                <a:gd name="T0" fmla="*/ 0 w 672"/>
                <a:gd name="T1" fmla="*/ 21 h 336"/>
                <a:gd name="T2" fmla="*/ 67 w 672"/>
                <a:gd name="T3" fmla="*/ 9 h 336"/>
                <a:gd name="T4" fmla="*/ 132 w 672"/>
                <a:gd name="T5" fmla="*/ 9 h 336"/>
                <a:gd name="T6" fmla="*/ 397 w 672"/>
                <a:gd name="T7" fmla="*/ 9 h 336"/>
                <a:gd name="T8" fmla="*/ 464 w 672"/>
                <a:gd name="T9" fmla="*/ 0 h 336"/>
                <a:gd name="T10" fmla="*/ 0 60000 65536"/>
                <a:gd name="T11" fmla="*/ 0 60000 65536"/>
                <a:gd name="T12" fmla="*/ 0 60000 65536"/>
                <a:gd name="T13" fmla="*/ 0 60000 65536"/>
                <a:gd name="T14" fmla="*/ 0 60000 65536"/>
                <a:gd name="T15" fmla="*/ 0 w 672"/>
                <a:gd name="T16" fmla="*/ 0 h 336"/>
                <a:gd name="T17" fmla="*/ 672 w 672"/>
                <a:gd name="T18" fmla="*/ 336 h 336"/>
              </a:gdLst>
              <a:ahLst/>
              <a:cxnLst>
                <a:cxn ang="T10">
                  <a:pos x="T0" y="T1"/>
                </a:cxn>
                <a:cxn ang="T11">
                  <a:pos x="T2" y="T3"/>
                </a:cxn>
                <a:cxn ang="T12">
                  <a:pos x="T4" y="T5"/>
                </a:cxn>
                <a:cxn ang="T13">
                  <a:pos x="T6" y="T7"/>
                </a:cxn>
                <a:cxn ang="T14">
                  <a:pos x="T8" y="T9"/>
                </a:cxn>
              </a:cxnLst>
              <a:rect l="T15" t="T16" r="T17" b="T18"/>
              <a:pathLst>
                <a:path w="672" h="336">
                  <a:moveTo>
                    <a:pt x="0" y="336"/>
                  </a:moveTo>
                  <a:cubicBezTo>
                    <a:pt x="32" y="256"/>
                    <a:pt x="64" y="176"/>
                    <a:pt x="96" y="144"/>
                  </a:cubicBezTo>
                  <a:cubicBezTo>
                    <a:pt x="128" y="112"/>
                    <a:pt x="112" y="144"/>
                    <a:pt x="192" y="144"/>
                  </a:cubicBezTo>
                  <a:cubicBezTo>
                    <a:pt x="272" y="144"/>
                    <a:pt x="496" y="168"/>
                    <a:pt x="576" y="144"/>
                  </a:cubicBezTo>
                  <a:cubicBezTo>
                    <a:pt x="656" y="120"/>
                    <a:pt x="664" y="60"/>
                    <a:pt x="672" y="0"/>
                  </a:cubicBezTo>
                </a:path>
              </a:pathLst>
            </a:custGeom>
            <a:noFill/>
            <a:ln w="28575">
              <a:solidFill>
                <a:srgbClr val="FF0000"/>
              </a:solidFill>
              <a:round/>
              <a:headEnd/>
              <a:tailEnd/>
            </a:ln>
          </p:spPr>
          <p:txBody>
            <a:bodyPr wrap="none" anchor="ctr"/>
            <a:lstStyle/>
            <a:p>
              <a:endParaRPr lang="en-US"/>
            </a:p>
          </p:txBody>
        </p:sp>
        <p:sp>
          <p:nvSpPr>
            <p:cNvPr id="15429" name="Text Box 66"/>
            <p:cNvSpPr txBox="1">
              <a:spLocks noChangeArrowheads="1"/>
            </p:cNvSpPr>
            <p:nvPr/>
          </p:nvSpPr>
          <p:spPr bwMode="auto">
            <a:xfrm>
              <a:off x="758" y="3960"/>
              <a:ext cx="1016" cy="241"/>
            </a:xfrm>
            <a:prstGeom prst="rect">
              <a:avLst/>
            </a:prstGeom>
            <a:noFill/>
            <a:ln w="9525">
              <a:noFill/>
              <a:miter lim="800000"/>
              <a:headEnd/>
              <a:tailEnd/>
            </a:ln>
          </p:spPr>
          <p:txBody>
            <a:bodyPr wrap="none">
              <a:spAutoFit/>
            </a:bodyPr>
            <a:lstStyle/>
            <a:p>
              <a:r>
                <a:rPr lang="en-US" sz="3800" dirty="0">
                  <a:solidFill>
                    <a:srgbClr val="FF0000"/>
                  </a:solidFill>
                </a:rPr>
                <a:t>Survivor function</a:t>
              </a:r>
            </a:p>
          </p:txBody>
        </p:sp>
      </p:grpSp>
      <p:grpSp>
        <p:nvGrpSpPr>
          <p:cNvPr id="13" name="Group 67"/>
          <p:cNvGrpSpPr>
            <a:grpSpLocks/>
          </p:cNvGrpSpPr>
          <p:nvPr/>
        </p:nvGrpSpPr>
        <p:grpSpPr bwMode="auto">
          <a:xfrm>
            <a:off x="0" y="10126930"/>
            <a:ext cx="1755607" cy="1803156"/>
            <a:chOff x="0" y="3744"/>
            <a:chExt cx="468" cy="641"/>
          </a:xfrm>
        </p:grpSpPr>
        <p:sp>
          <p:nvSpPr>
            <p:cNvPr id="15425" name="Line 68"/>
            <p:cNvSpPr>
              <a:spLocks noChangeShapeType="1"/>
            </p:cNvSpPr>
            <p:nvPr/>
          </p:nvSpPr>
          <p:spPr bwMode="auto">
            <a:xfrm flipV="1">
              <a:off x="240" y="3744"/>
              <a:ext cx="48" cy="192"/>
            </a:xfrm>
            <a:prstGeom prst="line">
              <a:avLst/>
            </a:prstGeom>
            <a:noFill/>
            <a:ln w="19050">
              <a:solidFill>
                <a:srgbClr val="006600"/>
              </a:solidFill>
              <a:round/>
              <a:headEnd/>
              <a:tailEnd type="triangle" w="med" len="med"/>
            </a:ln>
          </p:spPr>
          <p:txBody>
            <a:bodyPr wrap="none" anchor="ctr"/>
            <a:lstStyle/>
            <a:p>
              <a:endParaRPr lang="en-US"/>
            </a:p>
          </p:txBody>
        </p:sp>
        <p:sp>
          <p:nvSpPr>
            <p:cNvPr id="15426" name="Text Box 69"/>
            <p:cNvSpPr txBox="1">
              <a:spLocks noChangeArrowheads="1"/>
            </p:cNvSpPr>
            <p:nvPr/>
          </p:nvSpPr>
          <p:spPr bwMode="auto">
            <a:xfrm>
              <a:off x="0" y="3936"/>
              <a:ext cx="468" cy="449"/>
            </a:xfrm>
            <a:prstGeom prst="rect">
              <a:avLst/>
            </a:prstGeom>
            <a:noFill/>
            <a:ln w="9525">
              <a:noFill/>
              <a:miter lim="800000"/>
              <a:headEnd/>
              <a:tailEnd/>
            </a:ln>
          </p:spPr>
          <p:txBody>
            <a:bodyPr wrap="none">
              <a:spAutoFit/>
            </a:bodyPr>
            <a:lstStyle/>
            <a:p>
              <a:r>
                <a:rPr lang="en-US" sz="3800" dirty="0">
                  <a:solidFill>
                    <a:srgbClr val="006600"/>
                  </a:solidFill>
                </a:rPr>
                <a:t>escape</a:t>
              </a:r>
            </a:p>
            <a:p>
              <a:r>
                <a:rPr lang="en-US" sz="3800" dirty="0">
                  <a:solidFill>
                    <a:srgbClr val="006600"/>
                  </a:solidFill>
                </a:rPr>
                <a:t> rate</a:t>
              </a:r>
            </a:p>
          </p:txBody>
        </p:sp>
      </p:grpSp>
      <p:grpSp>
        <p:nvGrpSpPr>
          <p:cNvPr id="14" name="Group 70"/>
          <p:cNvGrpSpPr>
            <a:grpSpLocks/>
          </p:cNvGrpSpPr>
          <p:nvPr/>
        </p:nvGrpSpPr>
        <p:grpSpPr bwMode="auto">
          <a:xfrm>
            <a:off x="1980684" y="3105592"/>
            <a:ext cx="1260435" cy="762333"/>
            <a:chOff x="528" y="1104"/>
            <a:chExt cx="336" cy="271"/>
          </a:xfrm>
        </p:grpSpPr>
        <p:sp>
          <p:nvSpPr>
            <p:cNvPr id="15424"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15373"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311427" name="Equation" r:id="rId19" imgW="304560" imgH="203040" progId="Equation.3">
                    <p:embed/>
                  </p:oleObj>
                </mc:Choice>
                <mc:Fallback>
                  <p:oleObj name="Equation" r:id="rId19" imgW="304560" imgH="203040" progId="Equation.3">
                    <p:embed/>
                    <p:pic>
                      <p:nvPicPr>
                        <p:cNvPr id="0" name="Object 7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 name="Group 73"/>
          <p:cNvGrpSpPr>
            <a:grpSpLocks/>
          </p:cNvGrpSpPr>
          <p:nvPr/>
        </p:nvGrpSpPr>
        <p:grpSpPr bwMode="auto">
          <a:xfrm>
            <a:off x="682736" y="5873619"/>
            <a:ext cx="5945805" cy="1459966"/>
            <a:chOff x="182" y="2088"/>
            <a:chExt cx="1585" cy="519"/>
          </a:xfrm>
        </p:grpSpPr>
        <p:graphicFrame>
          <p:nvGraphicFramePr>
            <p:cNvPr id="15372" name="Object 74"/>
            <p:cNvGraphicFramePr>
              <a:graphicFrameLocks noChangeAspect="1"/>
            </p:cNvGraphicFramePr>
            <p:nvPr/>
          </p:nvGraphicFramePr>
          <p:xfrm>
            <a:off x="336" y="2352"/>
            <a:ext cx="1431" cy="255"/>
          </p:xfrm>
          <a:graphic>
            <a:graphicData uri="http://schemas.openxmlformats.org/presentationml/2006/ole">
              <mc:AlternateContent xmlns:mc="http://schemas.openxmlformats.org/markup-compatibility/2006">
                <mc:Choice xmlns:v="urn:schemas-microsoft-com:vml" Requires="v">
                  <p:oleObj spid="_x0000_s311428" name="Equation" r:id="rId21" imgW="1130040" imgH="203040" progId="Equation.3">
                    <p:embed/>
                  </p:oleObj>
                </mc:Choice>
                <mc:Fallback>
                  <p:oleObj name="Equation" r:id="rId21" imgW="1130040" imgH="203040" progId="Equation.3">
                    <p:embed/>
                    <p:pic>
                      <p:nvPicPr>
                        <p:cNvPr id="0" name="Object 7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2352"/>
                          <a:ext cx="1431"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23" name="Text Box 75"/>
            <p:cNvSpPr txBox="1">
              <a:spLocks noChangeArrowheads="1"/>
            </p:cNvSpPr>
            <p:nvPr/>
          </p:nvSpPr>
          <p:spPr bwMode="auto">
            <a:xfrm>
              <a:off x="182" y="2088"/>
              <a:ext cx="727" cy="241"/>
            </a:xfrm>
            <a:prstGeom prst="rect">
              <a:avLst/>
            </a:prstGeom>
            <a:noFill/>
            <a:ln w="9525">
              <a:solidFill>
                <a:srgbClr val="006600"/>
              </a:solidFill>
              <a:miter lim="800000"/>
              <a:headEnd/>
              <a:tailEnd/>
            </a:ln>
          </p:spPr>
          <p:txBody>
            <a:bodyPr wrap="non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grpSp>
        <p:nvGrpSpPr>
          <p:cNvPr id="16" name="Group 88"/>
          <p:cNvGrpSpPr>
            <a:grpSpLocks/>
          </p:cNvGrpSpPr>
          <p:nvPr/>
        </p:nvGrpSpPr>
        <p:grpSpPr bwMode="auto">
          <a:xfrm>
            <a:off x="14404976" y="5806106"/>
            <a:ext cx="6249659" cy="2211046"/>
            <a:chOff x="3840" y="2064"/>
            <a:chExt cx="1666" cy="786"/>
          </a:xfrm>
        </p:grpSpPr>
        <p:graphicFrame>
          <p:nvGraphicFramePr>
            <p:cNvPr id="15367" name="Object 89"/>
            <p:cNvGraphicFramePr>
              <a:graphicFrameLocks noChangeAspect="1"/>
            </p:cNvGraphicFramePr>
            <p:nvPr/>
          </p:nvGraphicFramePr>
          <p:xfrm>
            <a:off x="3840" y="2304"/>
            <a:ext cx="1666" cy="546"/>
          </p:xfrm>
          <a:graphic>
            <a:graphicData uri="http://schemas.openxmlformats.org/presentationml/2006/ole">
              <mc:AlternateContent xmlns:mc="http://schemas.openxmlformats.org/markup-compatibility/2006">
                <mc:Choice xmlns:v="urn:schemas-microsoft-com:vml" Requires="v">
                  <p:oleObj spid="_x0000_s311429" name="Equation" r:id="rId23" imgW="1498320" imgH="419040" progId="Equation.3">
                    <p:embed/>
                  </p:oleObj>
                </mc:Choice>
                <mc:Fallback>
                  <p:oleObj name="Equation" r:id="rId23" imgW="1498320" imgH="419040" progId="Equation.3">
                    <p:embed/>
                    <p:pic>
                      <p:nvPicPr>
                        <p:cNvPr id="0" name="Object 8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40" y="2304"/>
                          <a:ext cx="166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5418" name="Text Box 90"/>
            <p:cNvSpPr txBox="1">
              <a:spLocks noChangeArrowheads="1"/>
            </p:cNvSpPr>
            <p:nvPr/>
          </p:nvSpPr>
          <p:spPr bwMode="auto">
            <a:xfrm>
              <a:off x="3984" y="2064"/>
              <a:ext cx="995" cy="241"/>
            </a:xfrm>
            <a:prstGeom prst="rect">
              <a:avLst/>
            </a:prstGeom>
            <a:noFill/>
            <a:ln w="9525">
              <a:solidFill>
                <a:srgbClr val="006600"/>
              </a:solidFill>
              <a:miter lim="800000"/>
              <a:headEnd/>
              <a:tailEnd/>
            </a:ln>
          </p:spPr>
          <p:txBody>
            <a:bodyPr wrap="none">
              <a:spAutoFit/>
            </a:bodyPr>
            <a:lstStyle/>
            <a:p>
              <a:r>
                <a:rPr lang="en-US" sz="3800" dirty="0">
                  <a:solidFill>
                    <a:srgbClr val="006600"/>
                  </a:solidFill>
                </a:rPr>
                <a:t>noisy integration</a:t>
              </a:r>
            </a:p>
          </p:txBody>
        </p:sp>
      </p:grpSp>
      <p:sp>
        <p:nvSpPr>
          <p:cNvPr id="96"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8.6</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Comparison of Noise Models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7" name="Straight Connector 96"/>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8590547" y="5109682"/>
            <a:ext cx="5513048" cy="6232475"/>
          </a:xfrm>
          <a:prstGeom prst="rect">
            <a:avLst/>
          </a:prstGeom>
          <a:noFill/>
        </p:spPr>
        <p:txBody>
          <a:bodyPr wrap="none" rtlCol="0">
            <a:spAutoFit/>
          </a:bodyPr>
          <a:lstStyle/>
          <a:p>
            <a:r>
              <a:rPr lang="en-US" dirty="0"/>
              <a:t>Stationary input:</a:t>
            </a:r>
          </a:p>
          <a:p>
            <a:pPr>
              <a:buFontTx/>
              <a:buChar char="-"/>
            </a:pPr>
            <a:r>
              <a:rPr lang="en-US" dirty="0"/>
              <a:t>Mean ISI</a:t>
            </a:r>
          </a:p>
          <a:p>
            <a:pPr>
              <a:buFontTx/>
              <a:buChar char="-"/>
            </a:pPr>
            <a:endParaRPr lang="en-US" dirty="0"/>
          </a:p>
          <a:p>
            <a:pPr>
              <a:buFontTx/>
              <a:buChar char="-"/>
            </a:pPr>
            <a:endParaRPr lang="en-US" dirty="0"/>
          </a:p>
          <a:p>
            <a:pPr>
              <a:buFontTx/>
              <a:buChar char="-"/>
            </a:pPr>
            <a:endParaRPr lang="en-US" dirty="0"/>
          </a:p>
          <a:p>
            <a:pPr>
              <a:buFontTx/>
              <a:buChar char="-"/>
            </a:pPr>
            <a:endParaRPr lang="en-US" dirty="0"/>
          </a:p>
          <a:p>
            <a:pPr>
              <a:buFontTx/>
              <a:buChar char="-"/>
            </a:pPr>
            <a:r>
              <a:rPr lang="en-US" dirty="0"/>
              <a:t>Mean firing rate</a:t>
            </a:r>
          </a:p>
        </p:txBody>
      </p:sp>
      <p:pic>
        <p:nvPicPr>
          <p:cNvPr id="5140" name="Picture 20"/>
          <p:cNvPicPr>
            <a:picLocks noChangeAspect="1" noChangeArrowheads="1"/>
          </p:cNvPicPr>
          <p:nvPr/>
        </p:nvPicPr>
        <p:blipFill>
          <a:blip r:embed="rId25"/>
          <a:srcRect/>
          <a:stretch>
            <a:fillRect/>
          </a:stretch>
        </p:blipFill>
        <p:spPr bwMode="auto">
          <a:xfrm>
            <a:off x="8013032" y="7881320"/>
            <a:ext cx="8401050" cy="1790700"/>
          </a:xfrm>
          <a:prstGeom prst="rect">
            <a:avLst/>
          </a:prstGeom>
          <a:noFill/>
          <a:ln w="9525">
            <a:noFill/>
            <a:miter lim="800000"/>
            <a:headEnd/>
            <a:tailEnd/>
          </a:ln>
        </p:spPr>
      </p:pic>
      <p:sp>
        <p:nvSpPr>
          <p:cNvPr id="73" name="Freeform 72"/>
          <p:cNvSpPr/>
          <p:nvPr/>
        </p:nvSpPr>
        <p:spPr>
          <a:xfrm>
            <a:off x="895350" y="3686175"/>
            <a:ext cx="4372152" cy="1266825"/>
          </a:xfrm>
          <a:custGeom>
            <a:avLst/>
            <a:gdLst>
              <a:gd name="connsiteX0" fmla="*/ 0 w 5048250"/>
              <a:gd name="connsiteY0" fmla="*/ 1266825 h 1266825"/>
              <a:gd name="connsiteX1" fmla="*/ 895350 w 5048250"/>
              <a:gd name="connsiteY1" fmla="*/ 409575 h 1266825"/>
              <a:gd name="connsiteX2" fmla="*/ 2800350 w 5048250"/>
              <a:gd name="connsiteY2" fmla="*/ 66675 h 1266825"/>
              <a:gd name="connsiteX3" fmla="*/ 5048250 w 5048250"/>
              <a:gd name="connsiteY3" fmla="*/ 9525 h 1266825"/>
            </a:gdLst>
            <a:ahLst/>
            <a:cxnLst>
              <a:cxn ang="0">
                <a:pos x="connsiteX0" y="connsiteY0"/>
              </a:cxn>
              <a:cxn ang="0">
                <a:pos x="connsiteX1" y="connsiteY1"/>
              </a:cxn>
              <a:cxn ang="0">
                <a:pos x="connsiteX2" y="connsiteY2"/>
              </a:cxn>
              <a:cxn ang="0">
                <a:pos x="connsiteX3" y="connsiteY3"/>
              </a:cxn>
            </a:cxnLst>
            <a:rect l="l" t="t" r="r" b="b"/>
            <a:pathLst>
              <a:path w="5048250" h="1266825">
                <a:moveTo>
                  <a:pt x="0" y="1266825"/>
                </a:moveTo>
                <a:cubicBezTo>
                  <a:pt x="214312" y="938212"/>
                  <a:pt x="428625" y="609600"/>
                  <a:pt x="895350" y="409575"/>
                </a:cubicBezTo>
                <a:cubicBezTo>
                  <a:pt x="1362075" y="209550"/>
                  <a:pt x="2108200" y="133350"/>
                  <a:pt x="2800350" y="66675"/>
                </a:cubicBezTo>
                <a:cubicBezTo>
                  <a:pt x="3492500" y="0"/>
                  <a:pt x="4270375" y="4762"/>
                  <a:pt x="5048250" y="9525"/>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14765100" y="3594100"/>
            <a:ext cx="4372152" cy="1266825"/>
          </a:xfrm>
          <a:custGeom>
            <a:avLst/>
            <a:gdLst>
              <a:gd name="connsiteX0" fmla="*/ 0 w 5048250"/>
              <a:gd name="connsiteY0" fmla="*/ 1266825 h 1266825"/>
              <a:gd name="connsiteX1" fmla="*/ 895350 w 5048250"/>
              <a:gd name="connsiteY1" fmla="*/ 409575 h 1266825"/>
              <a:gd name="connsiteX2" fmla="*/ 2800350 w 5048250"/>
              <a:gd name="connsiteY2" fmla="*/ 66675 h 1266825"/>
              <a:gd name="connsiteX3" fmla="*/ 5048250 w 5048250"/>
              <a:gd name="connsiteY3" fmla="*/ 9525 h 1266825"/>
            </a:gdLst>
            <a:ahLst/>
            <a:cxnLst>
              <a:cxn ang="0">
                <a:pos x="connsiteX0" y="connsiteY0"/>
              </a:cxn>
              <a:cxn ang="0">
                <a:pos x="connsiteX1" y="connsiteY1"/>
              </a:cxn>
              <a:cxn ang="0">
                <a:pos x="connsiteX2" y="connsiteY2"/>
              </a:cxn>
              <a:cxn ang="0">
                <a:pos x="connsiteX3" y="connsiteY3"/>
              </a:cxn>
            </a:cxnLst>
            <a:rect l="l" t="t" r="r" b="b"/>
            <a:pathLst>
              <a:path w="5048250" h="1266825">
                <a:moveTo>
                  <a:pt x="0" y="1266825"/>
                </a:moveTo>
                <a:cubicBezTo>
                  <a:pt x="214312" y="938212"/>
                  <a:pt x="428625" y="609600"/>
                  <a:pt x="895350" y="409575"/>
                </a:cubicBezTo>
                <a:cubicBezTo>
                  <a:pt x="1362075" y="209550"/>
                  <a:pt x="2108200" y="133350"/>
                  <a:pt x="2800350" y="66675"/>
                </a:cubicBezTo>
                <a:cubicBezTo>
                  <a:pt x="3492500" y="0"/>
                  <a:pt x="4270375" y="4762"/>
                  <a:pt x="5048250" y="9525"/>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5" name="Straight Connector 94"/>
          <p:cNvCxnSpPr/>
          <p:nvPr/>
        </p:nvCxnSpPr>
        <p:spPr>
          <a:xfrm>
            <a:off x="8013032" y="1890360"/>
            <a:ext cx="0" cy="10038555"/>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590547" y="9672020"/>
            <a:ext cx="2800767" cy="646331"/>
          </a:xfrm>
          <a:prstGeom prst="rect">
            <a:avLst/>
          </a:prstGeom>
          <a:noFill/>
        </p:spPr>
        <p:txBody>
          <a:bodyPr wrap="none" rtlCol="0">
            <a:spAutoFit/>
          </a:bodyPr>
          <a:lstStyle/>
          <a:p>
            <a:r>
              <a:rPr lang="en-US" sz="3600" i="1" dirty="0" err="1"/>
              <a:t>Siegert</a:t>
            </a:r>
            <a:r>
              <a:rPr lang="en-US" sz="3600" i="1" dirty="0"/>
              <a:t> 1951</a:t>
            </a:r>
            <a:endParaRPr lang="en-US" sz="44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427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9430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1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3942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94287"/>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6"/>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499"/>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39427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76" grpId="0" animBg="1"/>
      <p:bldP spid="394277" grpId="0" animBg="1"/>
      <p:bldP spid="394298" grpId="0" animBg="1" autoUpdateAnimBg="0"/>
      <p:bldP spid="39430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9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8.6</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Comparison of Noise Models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2" name="Straight Connector 9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2703846" y="1962150"/>
            <a:ext cx="8178264" cy="7509748"/>
          </a:xfrm>
          <a:prstGeom prst="rect">
            <a:avLst/>
          </a:prstGeom>
          <a:noFill/>
        </p:spPr>
        <p:txBody>
          <a:bodyPr wrap="none" rtlCol="0">
            <a:spAutoFit/>
          </a:bodyPr>
          <a:lstStyle/>
          <a:p>
            <a:r>
              <a:rPr lang="en-US" b="1" dirty="0"/>
              <a:t>Diffusive noise</a:t>
            </a:r>
          </a:p>
          <a:p>
            <a:r>
              <a:rPr lang="en-US" dirty="0"/>
              <a:t>    </a:t>
            </a:r>
            <a:r>
              <a:rPr lang="en-US" sz="4400" dirty="0"/>
              <a:t>- distribution of potential</a:t>
            </a:r>
          </a:p>
          <a:p>
            <a:r>
              <a:rPr lang="en-US" sz="4400" dirty="0"/>
              <a:t>     - mean </a:t>
            </a:r>
            <a:r>
              <a:rPr lang="en-US" sz="4400" dirty="0" err="1"/>
              <a:t>interspike</a:t>
            </a:r>
            <a:r>
              <a:rPr lang="en-US" sz="4400" dirty="0"/>
              <a:t> interval</a:t>
            </a:r>
          </a:p>
          <a:p>
            <a:r>
              <a:rPr lang="en-US" sz="4400" dirty="0"/>
              <a:t> FOR CONSTANT INPUT</a:t>
            </a:r>
          </a:p>
          <a:p>
            <a:endParaRPr lang="en-US" sz="4400" dirty="0"/>
          </a:p>
          <a:p>
            <a:r>
              <a:rPr lang="en-US" sz="4400" dirty="0"/>
              <a:t>   - time dependent-case difficult</a:t>
            </a:r>
          </a:p>
          <a:p>
            <a:endParaRPr lang="en-US" sz="4400" dirty="0"/>
          </a:p>
          <a:p>
            <a:r>
              <a:rPr lang="en-US" sz="6000" b="1" dirty="0"/>
              <a:t>Escape noise</a:t>
            </a:r>
            <a:endParaRPr lang="en-US" sz="4400" dirty="0"/>
          </a:p>
          <a:p>
            <a:r>
              <a:rPr lang="en-US" sz="4400" dirty="0"/>
              <a:t>     - time-dependent interval </a:t>
            </a:r>
          </a:p>
          <a:p>
            <a:r>
              <a:rPr lang="en-US" sz="4400" dirty="0"/>
              <a:t>        distribution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1133B9-63C4-4689-A39F-A5ED3BC7EF35}"/>
              </a:ext>
            </a:extLst>
          </p:cNvPr>
          <p:cNvPicPr>
            <a:picLocks noChangeAspect="1"/>
          </p:cNvPicPr>
          <p:nvPr/>
        </p:nvPicPr>
        <p:blipFill>
          <a:blip r:embed="rId2"/>
          <a:stretch>
            <a:fillRect/>
          </a:stretch>
        </p:blipFill>
        <p:spPr>
          <a:xfrm>
            <a:off x="0" y="0"/>
            <a:ext cx="21813400" cy="12152313"/>
          </a:xfrm>
          <a:prstGeom prst="rect">
            <a:avLst/>
          </a:prstGeom>
        </p:spPr>
      </p:pic>
    </p:spTree>
    <p:extLst>
      <p:ext uri="{BB962C8B-B14F-4D97-AF65-F5344CB8AC3E}">
        <p14:creationId xmlns:p14="http://schemas.microsoft.com/office/powerpoint/2010/main" val="4129149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16399" name="Line 3"/>
          <p:cNvSpPr>
            <a:spLocks noChangeShapeType="1"/>
          </p:cNvSpPr>
          <p:nvPr/>
        </p:nvSpPr>
        <p:spPr bwMode="auto">
          <a:xfrm>
            <a:off x="7382550" y="7831491"/>
            <a:ext cx="12244229"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16400" name="Line 4"/>
          <p:cNvSpPr>
            <a:spLocks noChangeShapeType="1"/>
          </p:cNvSpPr>
          <p:nvPr/>
        </p:nvSpPr>
        <p:spPr bwMode="auto">
          <a:xfrm flipV="1">
            <a:off x="7382550" y="3645694"/>
            <a:ext cx="0" cy="4185797"/>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aphicFrame>
        <p:nvGraphicFramePr>
          <p:cNvPr id="16386" name="Object 5"/>
          <p:cNvGraphicFramePr>
            <a:graphicFrameLocks noChangeAspect="1"/>
          </p:cNvGraphicFramePr>
          <p:nvPr/>
        </p:nvGraphicFramePr>
        <p:xfrm>
          <a:off x="5942053" y="4320822"/>
          <a:ext cx="1234177" cy="1083020"/>
        </p:xfrm>
        <a:graphic>
          <a:graphicData uri="http://schemas.openxmlformats.org/presentationml/2006/ole">
            <mc:AlternateContent xmlns:mc="http://schemas.openxmlformats.org/markup-compatibility/2006">
              <mc:Choice xmlns:v="urn:schemas-microsoft-com:vml" Requires="v">
                <p:oleObj spid="_x0000_s312442" name="Equation" r:id="rId4" imgW="139680" imgH="177480" progId="Equation.3">
                  <p:embed/>
                </p:oleObj>
              </mc:Choice>
              <mc:Fallback>
                <p:oleObj name="Equation" r:id="rId4" imgW="139680" imgH="17748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53" y="4320822"/>
                        <a:ext cx="1234177" cy="10830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01" name="Line 6"/>
          <p:cNvSpPr>
            <a:spLocks noChangeShapeType="1"/>
          </p:cNvSpPr>
          <p:nvPr/>
        </p:nvSpPr>
        <p:spPr bwMode="auto">
          <a:xfrm>
            <a:off x="7382551" y="4886243"/>
            <a:ext cx="10241037" cy="0"/>
          </a:xfrm>
          <a:prstGeom prst="line">
            <a:avLst/>
          </a:prstGeom>
          <a:noFill/>
          <a:ln w="28575">
            <a:solidFill>
              <a:schemeClr val="tx1"/>
            </a:solidFill>
            <a:prstDash val="dash"/>
            <a:round/>
            <a:headEnd/>
            <a:tailEnd/>
          </a:ln>
        </p:spPr>
        <p:txBody>
          <a:bodyPr wrap="none" lIns="192911" tIns="96455" rIns="192911" bIns="96455" anchor="ctr"/>
          <a:lstStyle/>
          <a:p>
            <a:endParaRPr lang="en-US"/>
          </a:p>
        </p:txBody>
      </p:sp>
      <p:sp>
        <p:nvSpPr>
          <p:cNvPr id="16402" name="Text Box 7"/>
          <p:cNvSpPr txBox="1">
            <a:spLocks noChangeArrowheads="1"/>
          </p:cNvSpPr>
          <p:nvPr/>
        </p:nvSpPr>
        <p:spPr bwMode="auto">
          <a:xfrm>
            <a:off x="1800622" y="5671080"/>
            <a:ext cx="5424623" cy="1364345"/>
          </a:xfrm>
          <a:prstGeom prst="rect">
            <a:avLst/>
          </a:prstGeom>
          <a:noFill/>
          <a:ln w="9525">
            <a:noFill/>
            <a:miter lim="800000"/>
            <a:headEnd/>
            <a:tailEnd/>
          </a:ln>
        </p:spPr>
        <p:txBody>
          <a:bodyPr wrap="none" lIns="192911" tIns="96455" rIns="192911" bIns="96455">
            <a:spAutoFit/>
          </a:bodyPr>
          <a:lstStyle/>
          <a:p>
            <a:r>
              <a:rPr lang="en-US" sz="3800" dirty="0"/>
              <a:t> stochastic spike arrival</a:t>
            </a:r>
          </a:p>
          <a:p>
            <a:r>
              <a:rPr lang="en-US" sz="3800" dirty="0"/>
              <a:t>     (diffusive noise)</a:t>
            </a:r>
          </a:p>
        </p:txBody>
      </p:sp>
      <p:sp>
        <p:nvSpPr>
          <p:cNvPr id="16403" name="Text Box 8"/>
          <p:cNvSpPr txBox="1">
            <a:spLocks noChangeArrowheads="1"/>
          </p:cNvSpPr>
          <p:nvPr/>
        </p:nvSpPr>
        <p:spPr bwMode="auto">
          <a:xfrm>
            <a:off x="540188" y="405078"/>
            <a:ext cx="19869538" cy="1241234"/>
          </a:xfrm>
          <a:prstGeom prst="rect">
            <a:avLst/>
          </a:prstGeom>
          <a:noFill/>
          <a:ln w="9525">
            <a:solidFill>
              <a:srgbClr val="FF0000"/>
            </a:solidFill>
            <a:miter lim="800000"/>
            <a:headEnd/>
            <a:tailEnd/>
          </a:ln>
        </p:spPr>
        <p:txBody>
          <a:bodyPr wrap="none" lIns="192911" tIns="96455" rIns="192911" bIns="96455">
            <a:spAutoFit/>
          </a:bodyPr>
          <a:lstStyle/>
          <a:p>
            <a:r>
              <a:rPr lang="en-US" sz="6800" dirty="0">
                <a:solidFill>
                  <a:srgbClr val="FF0000"/>
                </a:solidFill>
              </a:rPr>
              <a:t>Noise models: from diffusive noise to escape rates</a:t>
            </a:r>
            <a:endParaRPr lang="en-US" sz="3800" dirty="0"/>
          </a:p>
        </p:txBody>
      </p:sp>
      <p:sp>
        <p:nvSpPr>
          <p:cNvPr id="16404" name="Freeform 9"/>
          <p:cNvSpPr>
            <a:spLocks/>
          </p:cNvSpPr>
          <p:nvPr/>
        </p:nvSpPr>
        <p:spPr bwMode="auto">
          <a:xfrm>
            <a:off x="7382550" y="6211182"/>
            <a:ext cx="6662301" cy="270051"/>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graphicFrame>
        <p:nvGraphicFramePr>
          <p:cNvPr id="16387" name="Object 10"/>
          <p:cNvGraphicFramePr>
            <a:graphicFrameLocks noChangeAspect="1"/>
          </p:cNvGraphicFramePr>
          <p:nvPr/>
        </p:nvGraphicFramePr>
        <p:xfrm>
          <a:off x="540188" y="9316774"/>
          <a:ext cx="6564767" cy="950806"/>
        </p:xfrm>
        <a:graphic>
          <a:graphicData uri="http://schemas.openxmlformats.org/presentationml/2006/ole">
            <mc:AlternateContent xmlns:mc="http://schemas.openxmlformats.org/markup-compatibility/2006">
              <mc:Choice xmlns:v="urn:schemas-microsoft-com:vml" Requires="v">
                <p:oleObj spid="_x0000_s312443" name="Equation" r:id="rId6" imgW="1180800" imgH="228600" progId="Equation.3">
                  <p:embed/>
                </p:oleObj>
              </mc:Choice>
              <mc:Fallback>
                <p:oleObj name="Equation" r:id="rId6" imgW="1180800" imgH="2286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188" y="9316774"/>
                        <a:ext cx="6564767" cy="950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05" name="Text Box 11"/>
          <p:cNvSpPr txBox="1">
            <a:spLocks noChangeArrowheads="1"/>
          </p:cNvSpPr>
          <p:nvPr/>
        </p:nvSpPr>
        <p:spPr bwMode="auto">
          <a:xfrm>
            <a:off x="2880996" y="8506619"/>
            <a:ext cx="2933556" cy="779569"/>
          </a:xfrm>
          <a:prstGeom prst="rect">
            <a:avLst/>
          </a:prstGeom>
          <a:noFill/>
          <a:ln w="9525">
            <a:solidFill>
              <a:srgbClr val="006600"/>
            </a:solidFill>
            <a:miter lim="800000"/>
            <a:headEnd/>
            <a:tailEnd/>
          </a:ln>
        </p:spPr>
        <p:txBody>
          <a:bodyPr wrap="none" lIns="192911" tIns="96455" rIns="192911" bIns="96455">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sp>
        <p:nvSpPr>
          <p:cNvPr id="16406" name="Text Box 12"/>
          <p:cNvSpPr txBox="1">
            <a:spLocks noChangeArrowheads="1"/>
          </p:cNvSpPr>
          <p:nvPr/>
        </p:nvSpPr>
        <p:spPr bwMode="auto">
          <a:xfrm>
            <a:off x="3061059" y="3510668"/>
            <a:ext cx="3937036" cy="779569"/>
          </a:xfrm>
          <a:prstGeom prst="rect">
            <a:avLst/>
          </a:prstGeom>
          <a:noFill/>
          <a:ln w="9525">
            <a:solidFill>
              <a:srgbClr val="006600"/>
            </a:solidFill>
            <a:miter lim="800000"/>
            <a:headEnd/>
            <a:tailEnd/>
          </a:ln>
        </p:spPr>
        <p:txBody>
          <a:bodyPr wrap="none" lIns="192911" tIns="96455" rIns="192911" bIns="96455">
            <a:spAutoFit/>
          </a:bodyPr>
          <a:lstStyle/>
          <a:p>
            <a:r>
              <a:rPr lang="en-US" sz="3800" dirty="0">
                <a:solidFill>
                  <a:srgbClr val="006600"/>
                </a:solidFill>
              </a:rPr>
              <a:t>noisy integration</a:t>
            </a:r>
          </a:p>
        </p:txBody>
      </p:sp>
      <p:sp>
        <p:nvSpPr>
          <p:cNvPr id="320525" name="Freeform 13"/>
          <p:cNvSpPr>
            <a:spLocks/>
          </p:cNvSpPr>
          <p:nvPr/>
        </p:nvSpPr>
        <p:spPr bwMode="auto">
          <a:xfrm>
            <a:off x="7412561" y="5586689"/>
            <a:ext cx="6673556" cy="703259"/>
          </a:xfrm>
          <a:custGeom>
            <a:avLst/>
            <a:gdLst>
              <a:gd name="T0" fmla="*/ 0 w 1779"/>
              <a:gd name="T1" fmla="*/ 2147483647 h 250"/>
              <a:gd name="T2" fmla="*/ 2147483647 w 1779"/>
              <a:gd name="T3" fmla="*/ 2147483647 h 250"/>
              <a:gd name="T4" fmla="*/ 2147483647 w 1779"/>
              <a:gd name="T5" fmla="*/ 2147483647 h 250"/>
              <a:gd name="T6" fmla="*/ 2147483647 w 1779"/>
              <a:gd name="T7" fmla="*/ 2147483647 h 250"/>
              <a:gd name="T8" fmla="*/ 2147483647 w 1779"/>
              <a:gd name="T9" fmla="*/ 2147483647 h 250"/>
              <a:gd name="T10" fmla="*/ 2147483647 w 1779"/>
              <a:gd name="T11" fmla="*/ 2147483647 h 250"/>
              <a:gd name="T12" fmla="*/ 2147483647 w 1779"/>
              <a:gd name="T13" fmla="*/ 2147483647 h 250"/>
              <a:gd name="T14" fmla="*/ 2147483647 w 1779"/>
              <a:gd name="T15" fmla="*/ 2147483647 h 250"/>
              <a:gd name="T16" fmla="*/ 2147483647 w 1779"/>
              <a:gd name="T17" fmla="*/ 2147483647 h 250"/>
              <a:gd name="T18" fmla="*/ 2147483647 w 1779"/>
              <a:gd name="T19" fmla="*/ 2147483647 h 250"/>
              <a:gd name="T20" fmla="*/ 2147483647 w 1779"/>
              <a:gd name="T21" fmla="*/ 2147483647 h 250"/>
              <a:gd name="T22" fmla="*/ 2147483647 w 1779"/>
              <a:gd name="T23" fmla="*/ 2147483647 h 250"/>
              <a:gd name="T24" fmla="*/ 2147483647 w 1779"/>
              <a:gd name="T25" fmla="*/ 2147483647 h 250"/>
              <a:gd name="T26" fmla="*/ 2147483647 w 1779"/>
              <a:gd name="T27" fmla="*/ 2147483647 h 250"/>
              <a:gd name="T28" fmla="*/ 2147483647 w 1779"/>
              <a:gd name="T29" fmla="*/ 2147483647 h 250"/>
              <a:gd name="T30" fmla="*/ 2147483647 w 1779"/>
              <a:gd name="T31" fmla="*/ 2147483647 h 250"/>
              <a:gd name="T32" fmla="*/ 2147483647 w 1779"/>
              <a:gd name="T33" fmla="*/ 2147483647 h 250"/>
              <a:gd name="T34" fmla="*/ 2147483647 w 1779"/>
              <a:gd name="T35" fmla="*/ 2147483647 h 250"/>
              <a:gd name="T36" fmla="*/ 2147483647 w 1779"/>
              <a:gd name="T37" fmla="*/ 2147483647 h 250"/>
              <a:gd name="T38" fmla="*/ 2147483647 w 1779"/>
              <a:gd name="T39" fmla="*/ 2147483647 h 250"/>
              <a:gd name="T40" fmla="*/ 2147483647 w 1779"/>
              <a:gd name="T41" fmla="*/ 2147483647 h 250"/>
              <a:gd name="T42" fmla="*/ 2147483647 w 1779"/>
              <a:gd name="T43" fmla="*/ 2147483647 h 250"/>
              <a:gd name="T44" fmla="*/ 2147483647 w 1779"/>
              <a:gd name="T45" fmla="*/ 2147483647 h 250"/>
              <a:gd name="T46" fmla="*/ 2147483647 w 1779"/>
              <a:gd name="T47" fmla="*/ 0 h 250"/>
              <a:gd name="T48" fmla="*/ 2147483647 w 1779"/>
              <a:gd name="T49" fmla="*/ 2147483647 h 250"/>
              <a:gd name="T50" fmla="*/ 2147483647 w 1779"/>
              <a:gd name="T51" fmla="*/ 2147483647 h 250"/>
              <a:gd name="T52" fmla="*/ 2147483647 w 1779"/>
              <a:gd name="T53" fmla="*/ 2147483647 h 250"/>
              <a:gd name="T54" fmla="*/ 2147483647 w 1779"/>
              <a:gd name="T55" fmla="*/ 2147483647 h 250"/>
              <a:gd name="T56" fmla="*/ 2147483647 w 1779"/>
              <a:gd name="T57" fmla="*/ 2147483647 h 250"/>
              <a:gd name="T58" fmla="*/ 2147483647 w 1779"/>
              <a:gd name="T59" fmla="*/ 2147483647 h 250"/>
              <a:gd name="T60" fmla="*/ 2147483647 w 1779"/>
              <a:gd name="T61" fmla="*/ 2147483647 h 250"/>
              <a:gd name="T62" fmla="*/ 2147483647 w 1779"/>
              <a:gd name="T63" fmla="*/ 2147483647 h 2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79"/>
              <a:gd name="T97" fmla="*/ 0 h 250"/>
              <a:gd name="T98" fmla="*/ 1779 w 1779"/>
              <a:gd name="T99" fmla="*/ 250 h 2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79" h="250">
                <a:moveTo>
                  <a:pt x="0" y="248"/>
                </a:moveTo>
                <a:cubicBezTo>
                  <a:pt x="21" y="245"/>
                  <a:pt x="45" y="250"/>
                  <a:pt x="62" y="238"/>
                </a:cubicBezTo>
                <a:cubicBezTo>
                  <a:pt x="82" y="224"/>
                  <a:pt x="103" y="176"/>
                  <a:pt x="103" y="176"/>
                </a:cubicBezTo>
                <a:cubicBezTo>
                  <a:pt x="120" y="179"/>
                  <a:pt x="138" y="180"/>
                  <a:pt x="155" y="186"/>
                </a:cubicBezTo>
                <a:cubicBezTo>
                  <a:pt x="167" y="190"/>
                  <a:pt x="174" y="205"/>
                  <a:pt x="186" y="207"/>
                </a:cubicBezTo>
                <a:cubicBezTo>
                  <a:pt x="192" y="208"/>
                  <a:pt x="248" y="189"/>
                  <a:pt x="258" y="186"/>
                </a:cubicBezTo>
                <a:cubicBezTo>
                  <a:pt x="278" y="127"/>
                  <a:pt x="273" y="104"/>
                  <a:pt x="320" y="72"/>
                </a:cubicBezTo>
                <a:cubicBezTo>
                  <a:pt x="387" y="117"/>
                  <a:pt x="408" y="96"/>
                  <a:pt x="486" y="83"/>
                </a:cubicBezTo>
                <a:cubicBezTo>
                  <a:pt x="517" y="103"/>
                  <a:pt x="521" y="100"/>
                  <a:pt x="538" y="134"/>
                </a:cubicBezTo>
                <a:cubicBezTo>
                  <a:pt x="543" y="144"/>
                  <a:pt x="540" y="157"/>
                  <a:pt x="548" y="165"/>
                </a:cubicBezTo>
                <a:cubicBezTo>
                  <a:pt x="556" y="173"/>
                  <a:pt x="569" y="172"/>
                  <a:pt x="579" y="176"/>
                </a:cubicBezTo>
                <a:cubicBezTo>
                  <a:pt x="601" y="109"/>
                  <a:pt x="616" y="123"/>
                  <a:pt x="682" y="134"/>
                </a:cubicBezTo>
                <a:cubicBezTo>
                  <a:pt x="703" y="120"/>
                  <a:pt x="724" y="79"/>
                  <a:pt x="745" y="93"/>
                </a:cubicBezTo>
                <a:cubicBezTo>
                  <a:pt x="766" y="107"/>
                  <a:pt x="784" y="126"/>
                  <a:pt x="807" y="134"/>
                </a:cubicBezTo>
                <a:cubicBezTo>
                  <a:pt x="861" y="152"/>
                  <a:pt x="914" y="165"/>
                  <a:pt x="962" y="196"/>
                </a:cubicBezTo>
                <a:cubicBezTo>
                  <a:pt x="983" y="189"/>
                  <a:pt x="1003" y="183"/>
                  <a:pt x="1024" y="176"/>
                </a:cubicBezTo>
                <a:cubicBezTo>
                  <a:pt x="1034" y="173"/>
                  <a:pt x="1055" y="165"/>
                  <a:pt x="1055" y="165"/>
                </a:cubicBezTo>
                <a:cubicBezTo>
                  <a:pt x="1069" y="144"/>
                  <a:pt x="1082" y="124"/>
                  <a:pt x="1096" y="103"/>
                </a:cubicBezTo>
                <a:cubicBezTo>
                  <a:pt x="1102" y="94"/>
                  <a:pt x="1098" y="78"/>
                  <a:pt x="1107" y="72"/>
                </a:cubicBezTo>
                <a:cubicBezTo>
                  <a:pt x="1125" y="60"/>
                  <a:pt x="1148" y="59"/>
                  <a:pt x="1169" y="52"/>
                </a:cubicBezTo>
                <a:cubicBezTo>
                  <a:pt x="1179" y="49"/>
                  <a:pt x="1200" y="41"/>
                  <a:pt x="1200" y="41"/>
                </a:cubicBezTo>
                <a:cubicBezTo>
                  <a:pt x="1210" y="51"/>
                  <a:pt x="1217" y="67"/>
                  <a:pt x="1231" y="72"/>
                </a:cubicBezTo>
                <a:cubicBezTo>
                  <a:pt x="1241" y="75"/>
                  <a:pt x="1252" y="67"/>
                  <a:pt x="1262" y="62"/>
                </a:cubicBezTo>
                <a:cubicBezTo>
                  <a:pt x="1299" y="43"/>
                  <a:pt x="1314" y="13"/>
                  <a:pt x="1355" y="0"/>
                </a:cubicBezTo>
                <a:cubicBezTo>
                  <a:pt x="1388" y="49"/>
                  <a:pt x="1411" y="53"/>
                  <a:pt x="1469" y="72"/>
                </a:cubicBezTo>
                <a:cubicBezTo>
                  <a:pt x="1479" y="75"/>
                  <a:pt x="1500" y="83"/>
                  <a:pt x="1500" y="83"/>
                </a:cubicBezTo>
                <a:cubicBezTo>
                  <a:pt x="1521" y="79"/>
                  <a:pt x="1546" y="86"/>
                  <a:pt x="1562" y="72"/>
                </a:cubicBezTo>
                <a:cubicBezTo>
                  <a:pt x="1578" y="58"/>
                  <a:pt x="1582" y="10"/>
                  <a:pt x="1582" y="10"/>
                </a:cubicBezTo>
                <a:cubicBezTo>
                  <a:pt x="1627" y="26"/>
                  <a:pt x="1630" y="5"/>
                  <a:pt x="1676" y="21"/>
                </a:cubicBezTo>
                <a:cubicBezTo>
                  <a:pt x="1683" y="31"/>
                  <a:pt x="1687" y="44"/>
                  <a:pt x="1696" y="52"/>
                </a:cubicBezTo>
                <a:cubicBezTo>
                  <a:pt x="1715" y="68"/>
                  <a:pt x="1758" y="93"/>
                  <a:pt x="1758" y="93"/>
                </a:cubicBezTo>
                <a:cubicBezTo>
                  <a:pt x="1765" y="103"/>
                  <a:pt x="1779" y="124"/>
                  <a:pt x="1779" y="124"/>
                </a:cubicBezTo>
              </a:path>
            </a:pathLst>
          </a:custGeom>
          <a:noFill/>
          <a:ln w="9525">
            <a:solidFill>
              <a:schemeClr val="tx1"/>
            </a:solidFill>
            <a:round/>
            <a:headEnd/>
            <a:tailEnd/>
          </a:ln>
        </p:spPr>
        <p:txBody>
          <a:bodyPr wrap="none" lIns="192911" tIns="96455" rIns="192911" bIns="96455" anchor="ctr"/>
          <a:lstStyle/>
          <a:p>
            <a:endParaRPr lang="en-US"/>
          </a:p>
        </p:txBody>
      </p:sp>
      <p:sp>
        <p:nvSpPr>
          <p:cNvPr id="320526" name="Freeform 14"/>
          <p:cNvSpPr>
            <a:spLocks/>
          </p:cNvSpPr>
          <p:nvPr/>
        </p:nvSpPr>
        <p:spPr bwMode="auto">
          <a:xfrm>
            <a:off x="7371298" y="6073344"/>
            <a:ext cx="6714819" cy="1113962"/>
          </a:xfrm>
          <a:custGeom>
            <a:avLst/>
            <a:gdLst>
              <a:gd name="T0" fmla="*/ 0 w 1790"/>
              <a:gd name="T1" fmla="*/ 2147483647 h 396"/>
              <a:gd name="T2" fmla="*/ 2147483647 w 1790"/>
              <a:gd name="T3" fmla="*/ 2147483647 h 396"/>
              <a:gd name="T4" fmla="*/ 2147483647 w 1790"/>
              <a:gd name="T5" fmla="*/ 2147483647 h 396"/>
              <a:gd name="T6" fmla="*/ 2147483647 w 1790"/>
              <a:gd name="T7" fmla="*/ 2147483647 h 396"/>
              <a:gd name="T8" fmla="*/ 2147483647 w 1790"/>
              <a:gd name="T9" fmla="*/ 2147483647 h 396"/>
              <a:gd name="T10" fmla="*/ 2147483647 w 1790"/>
              <a:gd name="T11" fmla="*/ 2147483647 h 396"/>
              <a:gd name="T12" fmla="*/ 2147483647 w 1790"/>
              <a:gd name="T13" fmla="*/ 2147483647 h 396"/>
              <a:gd name="T14" fmla="*/ 2147483647 w 1790"/>
              <a:gd name="T15" fmla="*/ 2147483647 h 396"/>
              <a:gd name="T16" fmla="*/ 2147483647 w 1790"/>
              <a:gd name="T17" fmla="*/ 2147483647 h 396"/>
              <a:gd name="T18" fmla="*/ 2147483647 w 1790"/>
              <a:gd name="T19" fmla="*/ 2147483647 h 396"/>
              <a:gd name="T20" fmla="*/ 2147483647 w 1790"/>
              <a:gd name="T21" fmla="*/ 2147483647 h 396"/>
              <a:gd name="T22" fmla="*/ 2147483647 w 1790"/>
              <a:gd name="T23" fmla="*/ 2147483647 h 396"/>
              <a:gd name="T24" fmla="*/ 2147483647 w 1790"/>
              <a:gd name="T25" fmla="*/ 2147483647 h 396"/>
              <a:gd name="T26" fmla="*/ 2147483647 w 1790"/>
              <a:gd name="T27" fmla="*/ 2147483647 h 396"/>
              <a:gd name="T28" fmla="*/ 2147483647 w 1790"/>
              <a:gd name="T29" fmla="*/ 2147483647 h 396"/>
              <a:gd name="T30" fmla="*/ 2147483647 w 1790"/>
              <a:gd name="T31" fmla="*/ 2147483647 h 396"/>
              <a:gd name="T32" fmla="*/ 2147483647 w 1790"/>
              <a:gd name="T33" fmla="*/ 2147483647 h 396"/>
              <a:gd name="T34" fmla="*/ 2147483647 w 1790"/>
              <a:gd name="T35" fmla="*/ 2147483647 h 396"/>
              <a:gd name="T36" fmla="*/ 2147483647 w 1790"/>
              <a:gd name="T37" fmla="*/ 2147483647 h 396"/>
              <a:gd name="T38" fmla="*/ 2147483647 w 1790"/>
              <a:gd name="T39" fmla="*/ 2147483647 h 396"/>
              <a:gd name="T40" fmla="*/ 2147483647 w 1790"/>
              <a:gd name="T41" fmla="*/ 2147483647 h 396"/>
              <a:gd name="T42" fmla="*/ 2147483647 w 1790"/>
              <a:gd name="T43" fmla="*/ 2147483647 h 396"/>
              <a:gd name="T44" fmla="*/ 2147483647 w 1790"/>
              <a:gd name="T45" fmla="*/ 2147483647 h 396"/>
              <a:gd name="T46" fmla="*/ 2147483647 w 1790"/>
              <a:gd name="T47" fmla="*/ 2147483647 h 396"/>
              <a:gd name="T48" fmla="*/ 2147483647 w 1790"/>
              <a:gd name="T49" fmla="*/ 2147483647 h 396"/>
              <a:gd name="T50" fmla="*/ 2147483647 w 1790"/>
              <a:gd name="T51" fmla="*/ 2147483647 h 3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90"/>
              <a:gd name="T79" fmla="*/ 0 h 396"/>
              <a:gd name="T80" fmla="*/ 1790 w 1790"/>
              <a:gd name="T81" fmla="*/ 396 h 3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90" h="396">
                <a:moveTo>
                  <a:pt x="0" y="396"/>
                </a:moveTo>
                <a:cubicBezTo>
                  <a:pt x="76" y="345"/>
                  <a:pt x="83" y="353"/>
                  <a:pt x="166" y="323"/>
                </a:cubicBezTo>
                <a:cubicBezTo>
                  <a:pt x="234" y="347"/>
                  <a:pt x="231" y="301"/>
                  <a:pt x="290" y="282"/>
                </a:cubicBezTo>
                <a:cubicBezTo>
                  <a:pt x="373" y="227"/>
                  <a:pt x="338" y="262"/>
                  <a:pt x="393" y="179"/>
                </a:cubicBezTo>
                <a:cubicBezTo>
                  <a:pt x="405" y="161"/>
                  <a:pt x="456" y="158"/>
                  <a:pt x="456" y="158"/>
                </a:cubicBezTo>
                <a:cubicBezTo>
                  <a:pt x="463" y="168"/>
                  <a:pt x="464" y="186"/>
                  <a:pt x="476" y="189"/>
                </a:cubicBezTo>
                <a:cubicBezTo>
                  <a:pt x="523" y="203"/>
                  <a:pt x="555" y="149"/>
                  <a:pt x="590" y="137"/>
                </a:cubicBezTo>
                <a:cubicBezTo>
                  <a:pt x="611" y="130"/>
                  <a:pt x="631" y="123"/>
                  <a:pt x="652" y="116"/>
                </a:cubicBezTo>
                <a:cubicBezTo>
                  <a:pt x="662" y="113"/>
                  <a:pt x="683" y="106"/>
                  <a:pt x="683" y="106"/>
                </a:cubicBezTo>
                <a:cubicBezTo>
                  <a:pt x="744" y="126"/>
                  <a:pt x="777" y="179"/>
                  <a:pt x="838" y="199"/>
                </a:cubicBezTo>
                <a:cubicBezTo>
                  <a:pt x="883" y="193"/>
                  <a:pt x="932" y="199"/>
                  <a:pt x="973" y="179"/>
                </a:cubicBezTo>
                <a:cubicBezTo>
                  <a:pt x="984" y="174"/>
                  <a:pt x="985" y="158"/>
                  <a:pt x="993" y="148"/>
                </a:cubicBezTo>
                <a:cubicBezTo>
                  <a:pt x="1002" y="136"/>
                  <a:pt x="1012" y="125"/>
                  <a:pt x="1024" y="116"/>
                </a:cubicBezTo>
                <a:cubicBezTo>
                  <a:pt x="1044" y="101"/>
                  <a:pt x="1087" y="75"/>
                  <a:pt x="1087" y="75"/>
                </a:cubicBezTo>
                <a:cubicBezTo>
                  <a:pt x="1089" y="69"/>
                  <a:pt x="1106" y="0"/>
                  <a:pt x="1128" y="13"/>
                </a:cubicBezTo>
                <a:cubicBezTo>
                  <a:pt x="1149" y="25"/>
                  <a:pt x="1147" y="94"/>
                  <a:pt x="1159" y="116"/>
                </a:cubicBezTo>
                <a:cubicBezTo>
                  <a:pt x="1178" y="149"/>
                  <a:pt x="1190" y="148"/>
                  <a:pt x="1221" y="158"/>
                </a:cubicBezTo>
                <a:cubicBezTo>
                  <a:pt x="1291" y="206"/>
                  <a:pt x="1203" y="152"/>
                  <a:pt x="1314" y="189"/>
                </a:cubicBezTo>
                <a:cubicBezTo>
                  <a:pt x="1326" y="193"/>
                  <a:pt x="1334" y="204"/>
                  <a:pt x="1345" y="210"/>
                </a:cubicBezTo>
                <a:cubicBezTo>
                  <a:pt x="1355" y="215"/>
                  <a:pt x="1366" y="217"/>
                  <a:pt x="1376" y="220"/>
                </a:cubicBezTo>
                <a:cubicBezTo>
                  <a:pt x="1390" y="241"/>
                  <a:pt x="1404" y="261"/>
                  <a:pt x="1418" y="282"/>
                </a:cubicBezTo>
                <a:cubicBezTo>
                  <a:pt x="1449" y="328"/>
                  <a:pt x="1583" y="261"/>
                  <a:pt x="1583" y="261"/>
                </a:cubicBezTo>
                <a:cubicBezTo>
                  <a:pt x="1593" y="254"/>
                  <a:pt x="1603" y="246"/>
                  <a:pt x="1614" y="241"/>
                </a:cubicBezTo>
                <a:cubicBezTo>
                  <a:pt x="1634" y="232"/>
                  <a:pt x="1676" y="220"/>
                  <a:pt x="1676" y="220"/>
                </a:cubicBezTo>
                <a:cubicBezTo>
                  <a:pt x="1689" y="224"/>
                  <a:pt x="1739" y="241"/>
                  <a:pt x="1749" y="241"/>
                </a:cubicBezTo>
                <a:cubicBezTo>
                  <a:pt x="1763" y="241"/>
                  <a:pt x="1776" y="230"/>
                  <a:pt x="1790" y="230"/>
                </a:cubicBezTo>
              </a:path>
            </a:pathLst>
          </a:custGeom>
          <a:noFill/>
          <a:ln w="9525">
            <a:solidFill>
              <a:schemeClr val="tx1"/>
            </a:solidFill>
            <a:round/>
            <a:headEnd/>
            <a:tailEnd/>
          </a:ln>
        </p:spPr>
        <p:txBody>
          <a:bodyPr wrap="none" lIns="192911" tIns="96455" rIns="192911" bIns="96455" anchor="ctr"/>
          <a:lstStyle/>
          <a:p>
            <a:endParaRPr lang="en-US"/>
          </a:p>
        </p:txBody>
      </p:sp>
      <p:sp>
        <p:nvSpPr>
          <p:cNvPr id="320527" name="Freeform 15"/>
          <p:cNvSpPr>
            <a:spLocks/>
          </p:cNvSpPr>
          <p:nvPr/>
        </p:nvSpPr>
        <p:spPr bwMode="auto">
          <a:xfrm>
            <a:off x="7333784" y="5550121"/>
            <a:ext cx="6868621" cy="1420582"/>
          </a:xfrm>
          <a:custGeom>
            <a:avLst/>
            <a:gdLst>
              <a:gd name="T0" fmla="*/ 0 w 1831"/>
              <a:gd name="T1" fmla="*/ 2147483647 h 505"/>
              <a:gd name="T2" fmla="*/ 2147483647 w 1831"/>
              <a:gd name="T3" fmla="*/ 2147483647 h 505"/>
              <a:gd name="T4" fmla="*/ 2147483647 w 1831"/>
              <a:gd name="T5" fmla="*/ 2147483647 h 505"/>
              <a:gd name="T6" fmla="*/ 2147483647 w 1831"/>
              <a:gd name="T7" fmla="*/ 2147483647 h 505"/>
              <a:gd name="T8" fmla="*/ 2147483647 w 1831"/>
              <a:gd name="T9" fmla="*/ 2147483647 h 505"/>
              <a:gd name="T10" fmla="*/ 2147483647 w 1831"/>
              <a:gd name="T11" fmla="*/ 2147483647 h 505"/>
              <a:gd name="T12" fmla="*/ 2147483647 w 1831"/>
              <a:gd name="T13" fmla="*/ 2147483647 h 505"/>
              <a:gd name="T14" fmla="*/ 2147483647 w 1831"/>
              <a:gd name="T15" fmla="*/ 2147483647 h 505"/>
              <a:gd name="T16" fmla="*/ 2147483647 w 1831"/>
              <a:gd name="T17" fmla="*/ 2147483647 h 505"/>
              <a:gd name="T18" fmla="*/ 2147483647 w 1831"/>
              <a:gd name="T19" fmla="*/ 2147483647 h 505"/>
              <a:gd name="T20" fmla="*/ 2147483647 w 1831"/>
              <a:gd name="T21" fmla="*/ 2147483647 h 505"/>
              <a:gd name="T22" fmla="*/ 2147483647 w 1831"/>
              <a:gd name="T23" fmla="*/ 2147483647 h 505"/>
              <a:gd name="T24" fmla="*/ 2147483647 w 1831"/>
              <a:gd name="T25" fmla="*/ 2147483647 h 505"/>
              <a:gd name="T26" fmla="*/ 2147483647 w 1831"/>
              <a:gd name="T27" fmla="*/ 2147483647 h 505"/>
              <a:gd name="T28" fmla="*/ 2147483647 w 1831"/>
              <a:gd name="T29" fmla="*/ 2147483647 h 505"/>
              <a:gd name="T30" fmla="*/ 2147483647 w 1831"/>
              <a:gd name="T31" fmla="*/ 2147483647 h 505"/>
              <a:gd name="T32" fmla="*/ 2147483647 w 1831"/>
              <a:gd name="T33" fmla="*/ 2147483647 h 505"/>
              <a:gd name="T34" fmla="*/ 2147483647 w 1831"/>
              <a:gd name="T35" fmla="*/ 2147483647 h 505"/>
              <a:gd name="T36" fmla="*/ 2147483647 w 1831"/>
              <a:gd name="T37" fmla="*/ 2147483647 h 505"/>
              <a:gd name="T38" fmla="*/ 2147483647 w 1831"/>
              <a:gd name="T39" fmla="*/ 2147483647 h 505"/>
              <a:gd name="T40" fmla="*/ 2147483647 w 1831"/>
              <a:gd name="T41" fmla="*/ 2147483647 h 505"/>
              <a:gd name="T42" fmla="*/ 2147483647 w 1831"/>
              <a:gd name="T43" fmla="*/ 2147483647 h 50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1"/>
              <a:gd name="T67" fmla="*/ 0 h 505"/>
              <a:gd name="T68" fmla="*/ 1831 w 1831"/>
              <a:gd name="T69" fmla="*/ 505 h 50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1" h="505">
                <a:moveTo>
                  <a:pt x="0" y="489"/>
                </a:moveTo>
                <a:cubicBezTo>
                  <a:pt x="49" y="505"/>
                  <a:pt x="84" y="484"/>
                  <a:pt x="124" y="458"/>
                </a:cubicBezTo>
                <a:cubicBezTo>
                  <a:pt x="173" y="386"/>
                  <a:pt x="139" y="363"/>
                  <a:pt x="228" y="334"/>
                </a:cubicBezTo>
                <a:cubicBezTo>
                  <a:pt x="318" y="363"/>
                  <a:pt x="312" y="320"/>
                  <a:pt x="362" y="271"/>
                </a:cubicBezTo>
                <a:cubicBezTo>
                  <a:pt x="385" y="248"/>
                  <a:pt x="455" y="220"/>
                  <a:pt x="486" y="209"/>
                </a:cubicBezTo>
                <a:cubicBezTo>
                  <a:pt x="555" y="232"/>
                  <a:pt x="589" y="241"/>
                  <a:pt x="662" y="251"/>
                </a:cubicBezTo>
                <a:cubicBezTo>
                  <a:pt x="732" y="273"/>
                  <a:pt x="725" y="234"/>
                  <a:pt x="776" y="199"/>
                </a:cubicBezTo>
                <a:cubicBezTo>
                  <a:pt x="832" y="116"/>
                  <a:pt x="876" y="127"/>
                  <a:pt x="962" y="106"/>
                </a:cubicBezTo>
                <a:cubicBezTo>
                  <a:pt x="1010" y="121"/>
                  <a:pt x="1010" y="101"/>
                  <a:pt x="1055" y="85"/>
                </a:cubicBezTo>
                <a:cubicBezTo>
                  <a:pt x="1104" y="36"/>
                  <a:pt x="1086" y="27"/>
                  <a:pt x="1159" y="13"/>
                </a:cubicBezTo>
                <a:cubicBezTo>
                  <a:pt x="1241" y="39"/>
                  <a:pt x="1153" y="0"/>
                  <a:pt x="1179" y="54"/>
                </a:cubicBezTo>
                <a:cubicBezTo>
                  <a:pt x="1184" y="64"/>
                  <a:pt x="1200" y="60"/>
                  <a:pt x="1210" y="65"/>
                </a:cubicBezTo>
                <a:cubicBezTo>
                  <a:pt x="1221" y="70"/>
                  <a:pt x="1231" y="78"/>
                  <a:pt x="1241" y="85"/>
                </a:cubicBezTo>
                <a:cubicBezTo>
                  <a:pt x="1251" y="82"/>
                  <a:pt x="1261" y="74"/>
                  <a:pt x="1272" y="75"/>
                </a:cubicBezTo>
                <a:cubicBezTo>
                  <a:pt x="1294" y="78"/>
                  <a:pt x="1334" y="96"/>
                  <a:pt x="1334" y="96"/>
                </a:cubicBezTo>
                <a:cubicBezTo>
                  <a:pt x="1373" y="135"/>
                  <a:pt x="1392" y="179"/>
                  <a:pt x="1438" y="209"/>
                </a:cubicBezTo>
                <a:cubicBezTo>
                  <a:pt x="1510" y="201"/>
                  <a:pt x="1564" y="196"/>
                  <a:pt x="1624" y="158"/>
                </a:cubicBezTo>
                <a:cubicBezTo>
                  <a:pt x="1638" y="161"/>
                  <a:pt x="1653" y="160"/>
                  <a:pt x="1665" y="168"/>
                </a:cubicBezTo>
                <a:cubicBezTo>
                  <a:pt x="1675" y="175"/>
                  <a:pt x="1675" y="192"/>
                  <a:pt x="1686" y="199"/>
                </a:cubicBezTo>
                <a:cubicBezTo>
                  <a:pt x="1704" y="211"/>
                  <a:pt x="1727" y="213"/>
                  <a:pt x="1748" y="220"/>
                </a:cubicBezTo>
                <a:cubicBezTo>
                  <a:pt x="1758" y="223"/>
                  <a:pt x="1779" y="230"/>
                  <a:pt x="1779" y="230"/>
                </a:cubicBezTo>
                <a:cubicBezTo>
                  <a:pt x="1818" y="256"/>
                  <a:pt x="1801" y="242"/>
                  <a:pt x="1831" y="271"/>
                </a:cubicBezTo>
              </a:path>
            </a:pathLst>
          </a:custGeom>
          <a:noFill/>
          <a:ln w="9525">
            <a:solidFill>
              <a:schemeClr val="tx1"/>
            </a:solidFill>
            <a:round/>
            <a:headEnd/>
            <a:tailEnd/>
          </a:ln>
        </p:spPr>
        <p:txBody>
          <a:bodyPr wrap="none" lIns="192911" tIns="96455" rIns="192911" bIns="96455" anchor="ctr"/>
          <a:lstStyle/>
          <a:p>
            <a:endParaRPr lang="en-US"/>
          </a:p>
        </p:txBody>
      </p:sp>
      <p:sp>
        <p:nvSpPr>
          <p:cNvPr id="320528" name="Freeform 16"/>
          <p:cNvSpPr>
            <a:spLocks/>
          </p:cNvSpPr>
          <p:nvPr/>
        </p:nvSpPr>
        <p:spPr bwMode="auto">
          <a:xfrm>
            <a:off x="7412560" y="4770909"/>
            <a:ext cx="6440976" cy="1310875"/>
          </a:xfrm>
          <a:custGeom>
            <a:avLst/>
            <a:gdLst>
              <a:gd name="T0" fmla="*/ 0 w 1717"/>
              <a:gd name="T1" fmla="*/ 2147483647 h 466"/>
              <a:gd name="T2" fmla="*/ 2147483647 w 1717"/>
              <a:gd name="T3" fmla="*/ 2147483647 h 466"/>
              <a:gd name="T4" fmla="*/ 2147483647 w 1717"/>
              <a:gd name="T5" fmla="*/ 2147483647 h 466"/>
              <a:gd name="T6" fmla="*/ 2147483647 w 1717"/>
              <a:gd name="T7" fmla="*/ 2147483647 h 466"/>
              <a:gd name="T8" fmla="*/ 2147483647 w 1717"/>
              <a:gd name="T9" fmla="*/ 2147483647 h 466"/>
              <a:gd name="T10" fmla="*/ 2147483647 w 1717"/>
              <a:gd name="T11" fmla="*/ 2147483647 h 466"/>
              <a:gd name="T12" fmla="*/ 2147483647 w 1717"/>
              <a:gd name="T13" fmla="*/ 2147483647 h 466"/>
              <a:gd name="T14" fmla="*/ 2147483647 w 1717"/>
              <a:gd name="T15" fmla="*/ 2147483647 h 466"/>
              <a:gd name="T16" fmla="*/ 2147483647 w 1717"/>
              <a:gd name="T17" fmla="*/ 2147483647 h 466"/>
              <a:gd name="T18" fmla="*/ 2147483647 w 1717"/>
              <a:gd name="T19" fmla="*/ 2147483647 h 466"/>
              <a:gd name="T20" fmla="*/ 2147483647 w 1717"/>
              <a:gd name="T21" fmla="*/ 2147483647 h 466"/>
              <a:gd name="T22" fmla="*/ 2147483647 w 1717"/>
              <a:gd name="T23" fmla="*/ 2147483647 h 466"/>
              <a:gd name="T24" fmla="*/ 2147483647 w 1717"/>
              <a:gd name="T25" fmla="*/ 2147483647 h 466"/>
              <a:gd name="T26" fmla="*/ 2147483647 w 1717"/>
              <a:gd name="T27" fmla="*/ 2147483647 h 466"/>
              <a:gd name="T28" fmla="*/ 2147483647 w 1717"/>
              <a:gd name="T29" fmla="*/ 2147483647 h 466"/>
              <a:gd name="T30" fmla="*/ 2147483647 w 1717"/>
              <a:gd name="T31" fmla="*/ 2147483647 h 466"/>
              <a:gd name="T32" fmla="*/ 2147483647 w 1717"/>
              <a:gd name="T33" fmla="*/ 2147483647 h 466"/>
              <a:gd name="T34" fmla="*/ 2147483647 w 1717"/>
              <a:gd name="T35" fmla="*/ 2147483647 h 466"/>
              <a:gd name="T36" fmla="*/ 2147483647 w 1717"/>
              <a:gd name="T37" fmla="*/ 2147483647 h 466"/>
              <a:gd name="T38" fmla="*/ 2147483647 w 1717"/>
              <a:gd name="T39" fmla="*/ 2147483647 h 466"/>
              <a:gd name="T40" fmla="*/ 2147483647 w 1717"/>
              <a:gd name="T41" fmla="*/ 2147483647 h 466"/>
              <a:gd name="T42" fmla="*/ 2147483647 w 1717"/>
              <a:gd name="T43" fmla="*/ 2147483647 h 466"/>
              <a:gd name="T44" fmla="*/ 2147483647 w 1717"/>
              <a:gd name="T45" fmla="*/ 2147483647 h 466"/>
              <a:gd name="T46" fmla="*/ 2147483647 w 1717"/>
              <a:gd name="T47" fmla="*/ 0 h 4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17"/>
              <a:gd name="T73" fmla="*/ 0 h 466"/>
              <a:gd name="T74" fmla="*/ 1717 w 1717"/>
              <a:gd name="T75" fmla="*/ 466 h 4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17" h="466">
                <a:moveTo>
                  <a:pt x="0" y="466"/>
                </a:moveTo>
                <a:cubicBezTo>
                  <a:pt x="23" y="458"/>
                  <a:pt x="44" y="453"/>
                  <a:pt x="62" y="435"/>
                </a:cubicBezTo>
                <a:cubicBezTo>
                  <a:pt x="88" y="409"/>
                  <a:pt x="73" y="394"/>
                  <a:pt x="114" y="383"/>
                </a:cubicBezTo>
                <a:cubicBezTo>
                  <a:pt x="141" y="376"/>
                  <a:pt x="169" y="376"/>
                  <a:pt x="196" y="373"/>
                </a:cubicBezTo>
                <a:cubicBezTo>
                  <a:pt x="261" y="351"/>
                  <a:pt x="324" y="317"/>
                  <a:pt x="382" y="280"/>
                </a:cubicBezTo>
                <a:cubicBezTo>
                  <a:pt x="457" y="327"/>
                  <a:pt x="493" y="298"/>
                  <a:pt x="589" y="290"/>
                </a:cubicBezTo>
                <a:cubicBezTo>
                  <a:pt x="603" y="293"/>
                  <a:pt x="619" y="292"/>
                  <a:pt x="631" y="300"/>
                </a:cubicBezTo>
                <a:cubicBezTo>
                  <a:pt x="641" y="307"/>
                  <a:pt x="642" y="322"/>
                  <a:pt x="651" y="331"/>
                </a:cubicBezTo>
                <a:cubicBezTo>
                  <a:pt x="671" y="352"/>
                  <a:pt x="687" y="354"/>
                  <a:pt x="713" y="362"/>
                </a:cubicBezTo>
                <a:cubicBezTo>
                  <a:pt x="724" y="359"/>
                  <a:pt x="735" y="357"/>
                  <a:pt x="745" y="352"/>
                </a:cubicBezTo>
                <a:cubicBezTo>
                  <a:pt x="767" y="340"/>
                  <a:pt x="807" y="311"/>
                  <a:pt x="807" y="311"/>
                </a:cubicBezTo>
                <a:cubicBezTo>
                  <a:pt x="826" y="251"/>
                  <a:pt x="858" y="258"/>
                  <a:pt x="920" y="249"/>
                </a:cubicBezTo>
                <a:cubicBezTo>
                  <a:pt x="968" y="216"/>
                  <a:pt x="941" y="231"/>
                  <a:pt x="1013" y="207"/>
                </a:cubicBezTo>
                <a:cubicBezTo>
                  <a:pt x="1024" y="203"/>
                  <a:pt x="1045" y="197"/>
                  <a:pt x="1045" y="197"/>
                </a:cubicBezTo>
                <a:cubicBezTo>
                  <a:pt x="1117" y="220"/>
                  <a:pt x="1086" y="224"/>
                  <a:pt x="1138" y="207"/>
                </a:cubicBezTo>
                <a:cubicBezTo>
                  <a:pt x="1210" y="159"/>
                  <a:pt x="1187" y="187"/>
                  <a:pt x="1220" y="135"/>
                </a:cubicBezTo>
                <a:cubicBezTo>
                  <a:pt x="1227" y="139"/>
                  <a:pt x="1269" y="170"/>
                  <a:pt x="1282" y="166"/>
                </a:cubicBezTo>
                <a:cubicBezTo>
                  <a:pt x="1306" y="158"/>
                  <a:pt x="1344" y="124"/>
                  <a:pt x="1344" y="124"/>
                </a:cubicBezTo>
                <a:cubicBezTo>
                  <a:pt x="1385" y="138"/>
                  <a:pt x="1408" y="127"/>
                  <a:pt x="1448" y="114"/>
                </a:cubicBezTo>
                <a:cubicBezTo>
                  <a:pt x="1485" y="89"/>
                  <a:pt x="1498" y="79"/>
                  <a:pt x="1541" y="93"/>
                </a:cubicBezTo>
                <a:cubicBezTo>
                  <a:pt x="1562" y="86"/>
                  <a:pt x="1582" y="80"/>
                  <a:pt x="1603" y="73"/>
                </a:cubicBezTo>
                <a:cubicBezTo>
                  <a:pt x="1613" y="70"/>
                  <a:pt x="1634" y="62"/>
                  <a:pt x="1634" y="62"/>
                </a:cubicBezTo>
                <a:cubicBezTo>
                  <a:pt x="1659" y="79"/>
                  <a:pt x="1671" y="101"/>
                  <a:pt x="1696" y="62"/>
                </a:cubicBezTo>
                <a:cubicBezTo>
                  <a:pt x="1708" y="44"/>
                  <a:pt x="1717" y="0"/>
                  <a:pt x="1717" y="0"/>
                </a:cubicBezTo>
              </a:path>
            </a:pathLst>
          </a:custGeom>
          <a:noFill/>
          <a:ln w="9525">
            <a:solidFill>
              <a:schemeClr val="tx1"/>
            </a:solidFill>
            <a:round/>
            <a:headEnd/>
            <a:tailEnd/>
          </a:ln>
        </p:spPr>
        <p:txBody>
          <a:bodyPr wrap="none" lIns="192911" tIns="96455" rIns="192911" bIns="96455" anchor="ctr"/>
          <a:lstStyle/>
          <a:p>
            <a:endParaRPr lang="en-US"/>
          </a:p>
        </p:txBody>
      </p:sp>
      <p:sp>
        <p:nvSpPr>
          <p:cNvPr id="320529" name="Freeform 17"/>
          <p:cNvSpPr>
            <a:spLocks/>
          </p:cNvSpPr>
          <p:nvPr/>
        </p:nvSpPr>
        <p:spPr bwMode="auto">
          <a:xfrm>
            <a:off x="7412561" y="6692213"/>
            <a:ext cx="6789845" cy="666689"/>
          </a:xfrm>
          <a:custGeom>
            <a:avLst/>
            <a:gdLst>
              <a:gd name="T0" fmla="*/ 0 w 1810"/>
              <a:gd name="T1" fmla="*/ 0 h 237"/>
              <a:gd name="T2" fmla="*/ 2147483647 w 1810"/>
              <a:gd name="T3" fmla="*/ 2147483647 h 237"/>
              <a:gd name="T4" fmla="*/ 2147483647 w 1810"/>
              <a:gd name="T5" fmla="*/ 2147483647 h 237"/>
              <a:gd name="T6" fmla="*/ 2147483647 w 1810"/>
              <a:gd name="T7" fmla="*/ 2147483647 h 237"/>
              <a:gd name="T8" fmla="*/ 2147483647 w 1810"/>
              <a:gd name="T9" fmla="*/ 2147483647 h 237"/>
              <a:gd name="T10" fmla="*/ 2147483647 w 1810"/>
              <a:gd name="T11" fmla="*/ 2147483647 h 237"/>
              <a:gd name="T12" fmla="*/ 2147483647 w 1810"/>
              <a:gd name="T13" fmla="*/ 2147483647 h 237"/>
              <a:gd name="T14" fmla="*/ 2147483647 w 1810"/>
              <a:gd name="T15" fmla="*/ 2147483647 h 237"/>
              <a:gd name="T16" fmla="*/ 2147483647 w 1810"/>
              <a:gd name="T17" fmla="*/ 2147483647 h 237"/>
              <a:gd name="T18" fmla="*/ 2147483647 w 1810"/>
              <a:gd name="T19" fmla="*/ 2147483647 h 237"/>
              <a:gd name="T20" fmla="*/ 2147483647 w 1810"/>
              <a:gd name="T21" fmla="*/ 2147483647 h 237"/>
              <a:gd name="T22" fmla="*/ 2147483647 w 1810"/>
              <a:gd name="T23" fmla="*/ 2147483647 h 237"/>
              <a:gd name="T24" fmla="*/ 2147483647 w 1810"/>
              <a:gd name="T25" fmla="*/ 2147483647 h 237"/>
              <a:gd name="T26" fmla="*/ 2147483647 w 1810"/>
              <a:gd name="T27" fmla="*/ 2147483647 h 237"/>
              <a:gd name="T28" fmla="*/ 2147483647 w 1810"/>
              <a:gd name="T29" fmla="*/ 2147483647 h 237"/>
              <a:gd name="T30" fmla="*/ 2147483647 w 1810"/>
              <a:gd name="T31" fmla="*/ 2147483647 h 237"/>
              <a:gd name="T32" fmla="*/ 2147483647 w 1810"/>
              <a:gd name="T33" fmla="*/ 2147483647 h 237"/>
              <a:gd name="T34" fmla="*/ 2147483647 w 1810"/>
              <a:gd name="T35" fmla="*/ 2147483647 h 237"/>
              <a:gd name="T36" fmla="*/ 2147483647 w 1810"/>
              <a:gd name="T37" fmla="*/ 2147483647 h 237"/>
              <a:gd name="T38" fmla="*/ 2147483647 w 1810"/>
              <a:gd name="T39" fmla="*/ 2147483647 h 237"/>
              <a:gd name="T40" fmla="*/ 2147483647 w 1810"/>
              <a:gd name="T41" fmla="*/ 2147483647 h 237"/>
              <a:gd name="T42" fmla="*/ 2147483647 w 1810"/>
              <a:gd name="T43" fmla="*/ 2147483647 h 237"/>
              <a:gd name="T44" fmla="*/ 2147483647 w 1810"/>
              <a:gd name="T45" fmla="*/ 2147483647 h 237"/>
              <a:gd name="T46" fmla="*/ 2147483647 w 1810"/>
              <a:gd name="T47" fmla="*/ 2147483647 h 237"/>
              <a:gd name="T48" fmla="*/ 2147483647 w 1810"/>
              <a:gd name="T49" fmla="*/ 2147483647 h 237"/>
              <a:gd name="T50" fmla="*/ 2147483647 w 1810"/>
              <a:gd name="T51" fmla="*/ 2147483647 h 237"/>
              <a:gd name="T52" fmla="*/ 2147483647 w 1810"/>
              <a:gd name="T53" fmla="*/ 2147483647 h 237"/>
              <a:gd name="T54" fmla="*/ 2147483647 w 1810"/>
              <a:gd name="T55" fmla="*/ 2147483647 h 237"/>
              <a:gd name="T56" fmla="*/ 2147483647 w 1810"/>
              <a:gd name="T57" fmla="*/ 2147483647 h 237"/>
              <a:gd name="T58" fmla="*/ 2147483647 w 1810"/>
              <a:gd name="T59" fmla="*/ 2147483647 h 23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10"/>
              <a:gd name="T91" fmla="*/ 0 h 237"/>
              <a:gd name="T92" fmla="*/ 1810 w 1810"/>
              <a:gd name="T93" fmla="*/ 237 h 23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10" h="237">
                <a:moveTo>
                  <a:pt x="0" y="0"/>
                </a:moveTo>
                <a:cubicBezTo>
                  <a:pt x="17" y="3"/>
                  <a:pt x="37" y="0"/>
                  <a:pt x="51" y="10"/>
                </a:cubicBezTo>
                <a:cubicBezTo>
                  <a:pt x="60" y="16"/>
                  <a:pt x="55" y="32"/>
                  <a:pt x="62" y="41"/>
                </a:cubicBezTo>
                <a:cubicBezTo>
                  <a:pt x="70" y="51"/>
                  <a:pt x="83" y="55"/>
                  <a:pt x="93" y="62"/>
                </a:cubicBezTo>
                <a:cubicBezTo>
                  <a:pt x="126" y="111"/>
                  <a:pt x="133" y="85"/>
                  <a:pt x="165" y="134"/>
                </a:cubicBezTo>
                <a:cubicBezTo>
                  <a:pt x="175" y="131"/>
                  <a:pt x="186" y="129"/>
                  <a:pt x="196" y="124"/>
                </a:cubicBezTo>
                <a:cubicBezTo>
                  <a:pt x="207" y="118"/>
                  <a:pt x="215" y="103"/>
                  <a:pt x="227" y="103"/>
                </a:cubicBezTo>
                <a:cubicBezTo>
                  <a:pt x="239" y="103"/>
                  <a:pt x="248" y="117"/>
                  <a:pt x="258" y="124"/>
                </a:cubicBezTo>
                <a:cubicBezTo>
                  <a:pt x="268" y="117"/>
                  <a:pt x="277" y="105"/>
                  <a:pt x="289" y="103"/>
                </a:cubicBezTo>
                <a:cubicBezTo>
                  <a:pt x="322" y="98"/>
                  <a:pt x="363" y="134"/>
                  <a:pt x="393" y="145"/>
                </a:cubicBezTo>
                <a:cubicBezTo>
                  <a:pt x="424" y="135"/>
                  <a:pt x="455" y="124"/>
                  <a:pt x="486" y="114"/>
                </a:cubicBezTo>
                <a:cubicBezTo>
                  <a:pt x="496" y="110"/>
                  <a:pt x="507" y="107"/>
                  <a:pt x="517" y="103"/>
                </a:cubicBezTo>
                <a:cubicBezTo>
                  <a:pt x="527" y="100"/>
                  <a:pt x="548" y="93"/>
                  <a:pt x="548" y="93"/>
                </a:cubicBezTo>
                <a:cubicBezTo>
                  <a:pt x="555" y="71"/>
                  <a:pt x="554" y="46"/>
                  <a:pt x="589" y="52"/>
                </a:cubicBezTo>
                <a:cubicBezTo>
                  <a:pt x="601" y="54"/>
                  <a:pt x="609" y="67"/>
                  <a:pt x="620" y="72"/>
                </a:cubicBezTo>
                <a:cubicBezTo>
                  <a:pt x="640" y="81"/>
                  <a:pt x="682" y="93"/>
                  <a:pt x="682" y="93"/>
                </a:cubicBezTo>
                <a:cubicBezTo>
                  <a:pt x="692" y="100"/>
                  <a:pt x="702" y="109"/>
                  <a:pt x="713" y="114"/>
                </a:cubicBezTo>
                <a:cubicBezTo>
                  <a:pt x="733" y="123"/>
                  <a:pt x="776" y="134"/>
                  <a:pt x="776" y="134"/>
                </a:cubicBezTo>
                <a:cubicBezTo>
                  <a:pt x="850" y="60"/>
                  <a:pt x="839" y="61"/>
                  <a:pt x="941" y="31"/>
                </a:cubicBezTo>
                <a:cubicBezTo>
                  <a:pt x="1000" y="34"/>
                  <a:pt x="1059" y="35"/>
                  <a:pt x="1117" y="41"/>
                </a:cubicBezTo>
                <a:cubicBezTo>
                  <a:pt x="1153" y="45"/>
                  <a:pt x="1174" y="78"/>
                  <a:pt x="1210" y="83"/>
                </a:cubicBezTo>
                <a:cubicBezTo>
                  <a:pt x="1251" y="89"/>
                  <a:pt x="1293" y="90"/>
                  <a:pt x="1334" y="93"/>
                </a:cubicBezTo>
                <a:cubicBezTo>
                  <a:pt x="1344" y="96"/>
                  <a:pt x="1354" y="105"/>
                  <a:pt x="1365" y="103"/>
                </a:cubicBezTo>
                <a:cubicBezTo>
                  <a:pt x="1377" y="101"/>
                  <a:pt x="1384" y="80"/>
                  <a:pt x="1396" y="83"/>
                </a:cubicBezTo>
                <a:cubicBezTo>
                  <a:pt x="1408" y="86"/>
                  <a:pt x="1407" y="107"/>
                  <a:pt x="1417" y="114"/>
                </a:cubicBezTo>
                <a:cubicBezTo>
                  <a:pt x="1438" y="128"/>
                  <a:pt x="1465" y="126"/>
                  <a:pt x="1489" y="134"/>
                </a:cubicBezTo>
                <a:cubicBezTo>
                  <a:pt x="1503" y="174"/>
                  <a:pt x="1510" y="192"/>
                  <a:pt x="1551" y="207"/>
                </a:cubicBezTo>
                <a:cubicBezTo>
                  <a:pt x="1579" y="203"/>
                  <a:pt x="1606" y="196"/>
                  <a:pt x="1634" y="196"/>
                </a:cubicBezTo>
                <a:cubicBezTo>
                  <a:pt x="1742" y="196"/>
                  <a:pt x="1556" y="237"/>
                  <a:pt x="1717" y="196"/>
                </a:cubicBezTo>
                <a:cubicBezTo>
                  <a:pt x="1738" y="191"/>
                  <a:pt x="1810" y="150"/>
                  <a:pt x="1810" y="186"/>
                </a:cubicBezTo>
              </a:path>
            </a:pathLst>
          </a:custGeom>
          <a:noFill/>
          <a:ln w="9525">
            <a:solidFill>
              <a:schemeClr val="tx1"/>
            </a:solidFill>
            <a:round/>
            <a:headEnd/>
            <a:tailEnd/>
          </a:ln>
        </p:spPr>
        <p:txBody>
          <a:bodyPr wrap="none" lIns="192911" tIns="96455" rIns="192911" bIns="96455" anchor="ctr"/>
          <a:lstStyle/>
          <a:p>
            <a:endParaRPr lang="en-US"/>
          </a:p>
        </p:txBody>
      </p:sp>
      <p:sp>
        <p:nvSpPr>
          <p:cNvPr id="320530" name="Freeform 18"/>
          <p:cNvSpPr>
            <a:spLocks/>
          </p:cNvSpPr>
          <p:nvPr/>
        </p:nvSpPr>
        <p:spPr bwMode="auto">
          <a:xfrm>
            <a:off x="7382551" y="5671080"/>
            <a:ext cx="6789845" cy="270051"/>
          </a:xfrm>
          <a:custGeom>
            <a:avLst/>
            <a:gdLst>
              <a:gd name="T0" fmla="*/ 0 w 1810"/>
              <a:gd name="T1" fmla="*/ 0 h 237"/>
              <a:gd name="T2" fmla="*/ 2147483647 w 1810"/>
              <a:gd name="T3" fmla="*/ 2147483647 h 237"/>
              <a:gd name="T4" fmla="*/ 2147483647 w 1810"/>
              <a:gd name="T5" fmla="*/ 2147483647 h 237"/>
              <a:gd name="T6" fmla="*/ 2147483647 w 1810"/>
              <a:gd name="T7" fmla="*/ 2147483647 h 237"/>
              <a:gd name="T8" fmla="*/ 2147483647 w 1810"/>
              <a:gd name="T9" fmla="*/ 2147483647 h 237"/>
              <a:gd name="T10" fmla="*/ 2147483647 w 1810"/>
              <a:gd name="T11" fmla="*/ 2147483647 h 237"/>
              <a:gd name="T12" fmla="*/ 2147483647 w 1810"/>
              <a:gd name="T13" fmla="*/ 2147483647 h 237"/>
              <a:gd name="T14" fmla="*/ 2147483647 w 1810"/>
              <a:gd name="T15" fmla="*/ 2147483647 h 237"/>
              <a:gd name="T16" fmla="*/ 2147483647 w 1810"/>
              <a:gd name="T17" fmla="*/ 2147483647 h 237"/>
              <a:gd name="T18" fmla="*/ 2147483647 w 1810"/>
              <a:gd name="T19" fmla="*/ 2147483647 h 237"/>
              <a:gd name="T20" fmla="*/ 2147483647 w 1810"/>
              <a:gd name="T21" fmla="*/ 2147483647 h 237"/>
              <a:gd name="T22" fmla="*/ 2147483647 w 1810"/>
              <a:gd name="T23" fmla="*/ 2147483647 h 237"/>
              <a:gd name="T24" fmla="*/ 2147483647 w 1810"/>
              <a:gd name="T25" fmla="*/ 2147483647 h 237"/>
              <a:gd name="T26" fmla="*/ 2147483647 w 1810"/>
              <a:gd name="T27" fmla="*/ 2147483647 h 237"/>
              <a:gd name="T28" fmla="*/ 2147483647 w 1810"/>
              <a:gd name="T29" fmla="*/ 2147483647 h 237"/>
              <a:gd name="T30" fmla="*/ 2147483647 w 1810"/>
              <a:gd name="T31" fmla="*/ 2147483647 h 237"/>
              <a:gd name="T32" fmla="*/ 2147483647 w 1810"/>
              <a:gd name="T33" fmla="*/ 2147483647 h 237"/>
              <a:gd name="T34" fmla="*/ 2147483647 w 1810"/>
              <a:gd name="T35" fmla="*/ 2147483647 h 237"/>
              <a:gd name="T36" fmla="*/ 2147483647 w 1810"/>
              <a:gd name="T37" fmla="*/ 2147483647 h 237"/>
              <a:gd name="T38" fmla="*/ 2147483647 w 1810"/>
              <a:gd name="T39" fmla="*/ 2147483647 h 237"/>
              <a:gd name="T40" fmla="*/ 2147483647 w 1810"/>
              <a:gd name="T41" fmla="*/ 2147483647 h 237"/>
              <a:gd name="T42" fmla="*/ 2147483647 w 1810"/>
              <a:gd name="T43" fmla="*/ 2147483647 h 237"/>
              <a:gd name="T44" fmla="*/ 2147483647 w 1810"/>
              <a:gd name="T45" fmla="*/ 2147483647 h 237"/>
              <a:gd name="T46" fmla="*/ 2147483647 w 1810"/>
              <a:gd name="T47" fmla="*/ 2147483647 h 237"/>
              <a:gd name="T48" fmla="*/ 2147483647 w 1810"/>
              <a:gd name="T49" fmla="*/ 2147483647 h 237"/>
              <a:gd name="T50" fmla="*/ 2147483647 w 1810"/>
              <a:gd name="T51" fmla="*/ 2147483647 h 237"/>
              <a:gd name="T52" fmla="*/ 2147483647 w 1810"/>
              <a:gd name="T53" fmla="*/ 2147483647 h 237"/>
              <a:gd name="T54" fmla="*/ 2147483647 w 1810"/>
              <a:gd name="T55" fmla="*/ 2147483647 h 237"/>
              <a:gd name="T56" fmla="*/ 2147483647 w 1810"/>
              <a:gd name="T57" fmla="*/ 2147483647 h 237"/>
              <a:gd name="T58" fmla="*/ 2147483647 w 1810"/>
              <a:gd name="T59" fmla="*/ 2147483647 h 23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10"/>
              <a:gd name="T91" fmla="*/ 0 h 237"/>
              <a:gd name="T92" fmla="*/ 1810 w 1810"/>
              <a:gd name="T93" fmla="*/ 237 h 23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10" h="237">
                <a:moveTo>
                  <a:pt x="0" y="0"/>
                </a:moveTo>
                <a:cubicBezTo>
                  <a:pt x="17" y="3"/>
                  <a:pt x="37" y="0"/>
                  <a:pt x="51" y="10"/>
                </a:cubicBezTo>
                <a:cubicBezTo>
                  <a:pt x="60" y="16"/>
                  <a:pt x="55" y="32"/>
                  <a:pt x="62" y="41"/>
                </a:cubicBezTo>
                <a:cubicBezTo>
                  <a:pt x="70" y="51"/>
                  <a:pt x="83" y="55"/>
                  <a:pt x="93" y="62"/>
                </a:cubicBezTo>
                <a:cubicBezTo>
                  <a:pt x="126" y="111"/>
                  <a:pt x="133" y="85"/>
                  <a:pt x="165" y="134"/>
                </a:cubicBezTo>
                <a:cubicBezTo>
                  <a:pt x="175" y="131"/>
                  <a:pt x="186" y="129"/>
                  <a:pt x="196" y="124"/>
                </a:cubicBezTo>
                <a:cubicBezTo>
                  <a:pt x="207" y="118"/>
                  <a:pt x="215" y="103"/>
                  <a:pt x="227" y="103"/>
                </a:cubicBezTo>
                <a:cubicBezTo>
                  <a:pt x="239" y="103"/>
                  <a:pt x="248" y="117"/>
                  <a:pt x="258" y="124"/>
                </a:cubicBezTo>
                <a:cubicBezTo>
                  <a:pt x="268" y="117"/>
                  <a:pt x="277" y="105"/>
                  <a:pt x="289" y="103"/>
                </a:cubicBezTo>
                <a:cubicBezTo>
                  <a:pt x="322" y="98"/>
                  <a:pt x="363" y="134"/>
                  <a:pt x="393" y="145"/>
                </a:cubicBezTo>
                <a:cubicBezTo>
                  <a:pt x="424" y="135"/>
                  <a:pt x="455" y="124"/>
                  <a:pt x="486" y="114"/>
                </a:cubicBezTo>
                <a:cubicBezTo>
                  <a:pt x="496" y="110"/>
                  <a:pt x="507" y="107"/>
                  <a:pt x="517" y="103"/>
                </a:cubicBezTo>
                <a:cubicBezTo>
                  <a:pt x="527" y="100"/>
                  <a:pt x="548" y="93"/>
                  <a:pt x="548" y="93"/>
                </a:cubicBezTo>
                <a:cubicBezTo>
                  <a:pt x="555" y="71"/>
                  <a:pt x="554" y="46"/>
                  <a:pt x="589" y="52"/>
                </a:cubicBezTo>
                <a:cubicBezTo>
                  <a:pt x="601" y="54"/>
                  <a:pt x="609" y="67"/>
                  <a:pt x="620" y="72"/>
                </a:cubicBezTo>
                <a:cubicBezTo>
                  <a:pt x="640" y="81"/>
                  <a:pt x="682" y="93"/>
                  <a:pt x="682" y="93"/>
                </a:cubicBezTo>
                <a:cubicBezTo>
                  <a:pt x="692" y="100"/>
                  <a:pt x="702" y="109"/>
                  <a:pt x="713" y="114"/>
                </a:cubicBezTo>
                <a:cubicBezTo>
                  <a:pt x="733" y="123"/>
                  <a:pt x="776" y="134"/>
                  <a:pt x="776" y="134"/>
                </a:cubicBezTo>
                <a:cubicBezTo>
                  <a:pt x="850" y="60"/>
                  <a:pt x="839" y="61"/>
                  <a:pt x="941" y="31"/>
                </a:cubicBezTo>
                <a:cubicBezTo>
                  <a:pt x="1000" y="34"/>
                  <a:pt x="1059" y="35"/>
                  <a:pt x="1117" y="41"/>
                </a:cubicBezTo>
                <a:cubicBezTo>
                  <a:pt x="1153" y="45"/>
                  <a:pt x="1174" y="78"/>
                  <a:pt x="1210" y="83"/>
                </a:cubicBezTo>
                <a:cubicBezTo>
                  <a:pt x="1251" y="89"/>
                  <a:pt x="1293" y="90"/>
                  <a:pt x="1334" y="93"/>
                </a:cubicBezTo>
                <a:cubicBezTo>
                  <a:pt x="1344" y="96"/>
                  <a:pt x="1354" y="105"/>
                  <a:pt x="1365" y="103"/>
                </a:cubicBezTo>
                <a:cubicBezTo>
                  <a:pt x="1377" y="101"/>
                  <a:pt x="1384" y="80"/>
                  <a:pt x="1396" y="83"/>
                </a:cubicBezTo>
                <a:cubicBezTo>
                  <a:pt x="1408" y="86"/>
                  <a:pt x="1407" y="107"/>
                  <a:pt x="1417" y="114"/>
                </a:cubicBezTo>
                <a:cubicBezTo>
                  <a:pt x="1438" y="128"/>
                  <a:pt x="1465" y="126"/>
                  <a:pt x="1489" y="134"/>
                </a:cubicBezTo>
                <a:cubicBezTo>
                  <a:pt x="1503" y="174"/>
                  <a:pt x="1510" y="192"/>
                  <a:pt x="1551" y="207"/>
                </a:cubicBezTo>
                <a:cubicBezTo>
                  <a:pt x="1579" y="203"/>
                  <a:pt x="1606" y="196"/>
                  <a:pt x="1634" y="196"/>
                </a:cubicBezTo>
                <a:cubicBezTo>
                  <a:pt x="1742" y="196"/>
                  <a:pt x="1556" y="237"/>
                  <a:pt x="1717" y="196"/>
                </a:cubicBezTo>
                <a:cubicBezTo>
                  <a:pt x="1738" y="191"/>
                  <a:pt x="1810" y="150"/>
                  <a:pt x="1810" y="186"/>
                </a:cubicBezTo>
              </a:path>
            </a:pathLst>
          </a:custGeom>
          <a:noFill/>
          <a:ln w="9525">
            <a:solidFill>
              <a:schemeClr val="tx1"/>
            </a:solidFill>
            <a:round/>
            <a:headEnd/>
            <a:tailEnd/>
          </a:ln>
        </p:spPr>
        <p:txBody>
          <a:bodyPr wrap="none" lIns="192911" tIns="96455" rIns="192911" bIns="96455" anchor="ctr"/>
          <a:lstStyle/>
          <a:p>
            <a:endParaRPr lang="en-US"/>
          </a:p>
        </p:txBody>
      </p:sp>
      <p:graphicFrame>
        <p:nvGraphicFramePr>
          <p:cNvPr id="320531" name="Object 19"/>
          <p:cNvGraphicFramePr>
            <a:graphicFrameLocks noChangeAspect="1"/>
          </p:cNvGraphicFramePr>
          <p:nvPr/>
        </p:nvGraphicFramePr>
        <p:xfrm>
          <a:off x="14404975" y="6076157"/>
          <a:ext cx="2160746" cy="1040823"/>
        </p:xfrm>
        <a:graphic>
          <a:graphicData uri="http://schemas.openxmlformats.org/presentationml/2006/ole">
            <mc:AlternateContent xmlns:mc="http://schemas.openxmlformats.org/markup-compatibility/2006">
              <mc:Choice xmlns:v="urn:schemas-microsoft-com:vml" Requires="v">
                <p:oleObj spid="_x0000_s312444" name="Equation" r:id="rId8" imgW="330120" imgH="228600" progId="Equation.3">
                  <p:embed/>
                </p:oleObj>
              </mc:Choice>
              <mc:Fallback>
                <p:oleObj name="Equation" r:id="rId8" imgW="330120" imgH="22860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04975" y="6076157"/>
                        <a:ext cx="2160746" cy="10408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0532" name="Line 20"/>
          <p:cNvSpPr>
            <a:spLocks noChangeShapeType="1"/>
          </p:cNvSpPr>
          <p:nvPr/>
        </p:nvSpPr>
        <p:spPr bwMode="auto">
          <a:xfrm>
            <a:off x="14044851" y="6211182"/>
            <a:ext cx="4141430" cy="0"/>
          </a:xfrm>
          <a:prstGeom prst="line">
            <a:avLst/>
          </a:prstGeom>
          <a:noFill/>
          <a:ln w="9525">
            <a:solidFill>
              <a:srgbClr val="FF0000"/>
            </a:solidFill>
            <a:round/>
            <a:headEnd/>
            <a:tailEnd/>
          </a:ln>
        </p:spPr>
        <p:txBody>
          <a:bodyPr wrap="none" lIns="192911" tIns="96455" rIns="192911" bIns="96455" anchor="ctr"/>
          <a:lstStyle/>
          <a:p>
            <a:endParaRPr lang="en-US"/>
          </a:p>
        </p:txBody>
      </p:sp>
      <p:grpSp>
        <p:nvGrpSpPr>
          <p:cNvPr id="2" name="Group 21"/>
          <p:cNvGrpSpPr>
            <a:grpSpLocks/>
          </p:cNvGrpSpPr>
          <p:nvPr/>
        </p:nvGrpSpPr>
        <p:grpSpPr bwMode="auto">
          <a:xfrm>
            <a:off x="18186281" y="3645694"/>
            <a:ext cx="1440498" cy="4185797"/>
            <a:chOff x="4848" y="1296"/>
            <a:chExt cx="384" cy="1488"/>
          </a:xfrm>
        </p:grpSpPr>
        <p:sp>
          <p:nvSpPr>
            <p:cNvPr id="16430" name="Line 22"/>
            <p:cNvSpPr>
              <a:spLocks noChangeShapeType="1"/>
            </p:cNvSpPr>
            <p:nvPr/>
          </p:nvSpPr>
          <p:spPr bwMode="auto">
            <a:xfrm flipV="1">
              <a:off x="4848" y="1296"/>
              <a:ext cx="0" cy="1488"/>
            </a:xfrm>
            <a:prstGeom prst="line">
              <a:avLst/>
            </a:prstGeom>
            <a:noFill/>
            <a:ln w="9525">
              <a:solidFill>
                <a:schemeClr val="tx1"/>
              </a:solidFill>
              <a:round/>
              <a:headEnd/>
              <a:tailEnd type="triangle" w="med" len="med"/>
            </a:ln>
          </p:spPr>
          <p:txBody>
            <a:bodyPr wrap="none" anchor="ctr"/>
            <a:lstStyle/>
            <a:p>
              <a:endParaRPr lang="en-US"/>
            </a:p>
          </p:txBody>
        </p:sp>
        <p:sp>
          <p:nvSpPr>
            <p:cNvPr id="16431" name="Freeform 23"/>
            <p:cNvSpPr>
              <a:spLocks/>
            </p:cNvSpPr>
            <p:nvPr/>
          </p:nvSpPr>
          <p:spPr bwMode="auto">
            <a:xfrm>
              <a:off x="4848" y="1680"/>
              <a:ext cx="384" cy="1056"/>
            </a:xfrm>
            <a:custGeom>
              <a:avLst/>
              <a:gdLst>
                <a:gd name="T0" fmla="*/ 0 w 384"/>
                <a:gd name="T1" fmla="*/ 0 h 1008"/>
                <a:gd name="T2" fmla="*/ 96 w 384"/>
                <a:gd name="T3" fmla="*/ 303 h 1008"/>
                <a:gd name="T4" fmla="*/ 384 w 384"/>
                <a:gd name="T5" fmla="*/ 606 h 1008"/>
                <a:gd name="T6" fmla="*/ 96 w 384"/>
                <a:gd name="T7" fmla="*/ 969 h 1008"/>
                <a:gd name="T8" fmla="*/ 0 w 384"/>
                <a:gd name="T9" fmla="*/ 1272 h 1008"/>
                <a:gd name="T10" fmla="*/ 0 60000 65536"/>
                <a:gd name="T11" fmla="*/ 0 60000 65536"/>
                <a:gd name="T12" fmla="*/ 0 60000 65536"/>
                <a:gd name="T13" fmla="*/ 0 60000 65536"/>
                <a:gd name="T14" fmla="*/ 0 60000 65536"/>
                <a:gd name="T15" fmla="*/ 0 w 384"/>
                <a:gd name="T16" fmla="*/ 0 h 1008"/>
                <a:gd name="T17" fmla="*/ 384 w 384"/>
                <a:gd name="T18" fmla="*/ 1008 h 1008"/>
              </a:gdLst>
              <a:ahLst/>
              <a:cxnLst>
                <a:cxn ang="T10">
                  <a:pos x="T0" y="T1"/>
                </a:cxn>
                <a:cxn ang="T11">
                  <a:pos x="T2" y="T3"/>
                </a:cxn>
                <a:cxn ang="T12">
                  <a:pos x="T4" y="T5"/>
                </a:cxn>
                <a:cxn ang="T13">
                  <a:pos x="T6" y="T7"/>
                </a:cxn>
                <a:cxn ang="T14">
                  <a:pos x="T8" y="T9"/>
                </a:cxn>
              </a:cxnLst>
              <a:rect l="T15" t="T16" r="T17" b="T18"/>
              <a:pathLst>
                <a:path w="384" h="1008">
                  <a:moveTo>
                    <a:pt x="0" y="0"/>
                  </a:moveTo>
                  <a:cubicBezTo>
                    <a:pt x="16" y="80"/>
                    <a:pt x="32" y="160"/>
                    <a:pt x="96" y="240"/>
                  </a:cubicBezTo>
                  <a:cubicBezTo>
                    <a:pt x="160" y="320"/>
                    <a:pt x="384" y="392"/>
                    <a:pt x="384" y="480"/>
                  </a:cubicBezTo>
                  <a:cubicBezTo>
                    <a:pt x="384" y="568"/>
                    <a:pt x="160" y="680"/>
                    <a:pt x="96" y="768"/>
                  </a:cubicBezTo>
                  <a:cubicBezTo>
                    <a:pt x="32" y="856"/>
                    <a:pt x="16" y="932"/>
                    <a:pt x="0" y="1008"/>
                  </a:cubicBezTo>
                </a:path>
              </a:pathLst>
            </a:custGeom>
            <a:noFill/>
            <a:ln w="28575">
              <a:solidFill>
                <a:srgbClr val="FF0000"/>
              </a:solidFill>
              <a:round/>
              <a:headEnd/>
              <a:tailEnd/>
            </a:ln>
          </p:spPr>
          <p:txBody>
            <a:bodyPr wrap="none" anchor="ctr"/>
            <a:lstStyle/>
            <a:p>
              <a:endParaRPr lang="en-US"/>
            </a:p>
          </p:txBody>
        </p:sp>
        <p:sp>
          <p:nvSpPr>
            <p:cNvPr id="16432" name="Line 24"/>
            <p:cNvSpPr>
              <a:spLocks noChangeShapeType="1"/>
            </p:cNvSpPr>
            <p:nvPr/>
          </p:nvSpPr>
          <p:spPr bwMode="auto">
            <a:xfrm flipV="1">
              <a:off x="4992" y="2016"/>
              <a:ext cx="0" cy="192"/>
            </a:xfrm>
            <a:prstGeom prst="line">
              <a:avLst/>
            </a:prstGeom>
            <a:noFill/>
            <a:ln w="9525">
              <a:solidFill>
                <a:srgbClr val="FF0000"/>
              </a:solidFill>
              <a:round/>
              <a:headEnd/>
              <a:tailEnd type="triangle" w="med" len="med"/>
            </a:ln>
          </p:spPr>
          <p:txBody>
            <a:bodyPr wrap="none" anchor="ctr"/>
            <a:lstStyle/>
            <a:p>
              <a:endParaRPr lang="en-US"/>
            </a:p>
          </p:txBody>
        </p:sp>
        <p:graphicFrame>
          <p:nvGraphicFramePr>
            <p:cNvPr id="16397" name="Object 25"/>
            <p:cNvGraphicFramePr>
              <a:graphicFrameLocks noChangeAspect="1"/>
            </p:cNvGraphicFramePr>
            <p:nvPr/>
          </p:nvGraphicFramePr>
          <p:xfrm>
            <a:off x="4992" y="2064"/>
            <a:ext cx="221" cy="191"/>
          </p:xfrm>
          <a:graphic>
            <a:graphicData uri="http://schemas.openxmlformats.org/presentationml/2006/ole">
              <mc:AlternateContent xmlns:mc="http://schemas.openxmlformats.org/markup-compatibility/2006">
                <mc:Choice xmlns:v="urn:schemas-microsoft-com:vml" Requires="v">
                  <p:oleObj spid="_x0000_s312445" name="Equation" r:id="rId10" imgW="152280" imgH="139680" progId="Equation.3">
                    <p:embed/>
                  </p:oleObj>
                </mc:Choice>
                <mc:Fallback>
                  <p:oleObj name="Equation" r:id="rId10" imgW="152280" imgH="139680" progId="Equation.3">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2" y="2064"/>
                          <a:ext cx="221" cy="1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26"/>
          <p:cNvGrpSpPr>
            <a:grpSpLocks/>
          </p:cNvGrpSpPr>
          <p:nvPr/>
        </p:nvGrpSpPr>
        <p:grpSpPr bwMode="auto">
          <a:xfrm>
            <a:off x="13384623" y="2565488"/>
            <a:ext cx="2280788" cy="2295437"/>
            <a:chOff x="3568" y="912"/>
            <a:chExt cx="608" cy="816"/>
          </a:xfrm>
        </p:grpSpPr>
        <p:sp>
          <p:nvSpPr>
            <p:cNvPr id="16428" name="Line 27"/>
            <p:cNvSpPr>
              <a:spLocks noChangeShapeType="1"/>
            </p:cNvSpPr>
            <p:nvPr/>
          </p:nvSpPr>
          <p:spPr bwMode="auto">
            <a:xfrm flipV="1">
              <a:off x="3936" y="912"/>
              <a:ext cx="240" cy="816"/>
            </a:xfrm>
            <a:prstGeom prst="line">
              <a:avLst/>
            </a:prstGeom>
            <a:noFill/>
            <a:ln w="9525">
              <a:solidFill>
                <a:srgbClr val="FF0000"/>
              </a:solidFill>
              <a:prstDash val="sysDot"/>
              <a:round/>
              <a:headEnd/>
              <a:tailEnd/>
            </a:ln>
          </p:spPr>
          <p:txBody>
            <a:bodyPr wrap="none" anchor="ctr"/>
            <a:lstStyle/>
            <a:p>
              <a:endParaRPr lang="en-US"/>
            </a:p>
          </p:txBody>
        </p:sp>
        <p:sp>
          <p:nvSpPr>
            <p:cNvPr id="16429" name="Freeform 28"/>
            <p:cNvSpPr>
              <a:spLocks/>
            </p:cNvSpPr>
            <p:nvPr/>
          </p:nvSpPr>
          <p:spPr bwMode="auto">
            <a:xfrm>
              <a:off x="3696" y="1248"/>
              <a:ext cx="480" cy="480"/>
            </a:xfrm>
            <a:custGeom>
              <a:avLst/>
              <a:gdLst>
                <a:gd name="T0" fmla="*/ 0 w 480"/>
                <a:gd name="T1" fmla="*/ 480 h 480"/>
                <a:gd name="T2" fmla="*/ 144 w 480"/>
                <a:gd name="T3" fmla="*/ 336 h 480"/>
                <a:gd name="T4" fmla="*/ 240 w 480"/>
                <a:gd name="T5" fmla="*/ 0 h 480"/>
                <a:gd name="T6" fmla="*/ 336 w 480"/>
                <a:gd name="T7" fmla="*/ 336 h 480"/>
                <a:gd name="T8" fmla="*/ 480 w 480"/>
                <a:gd name="T9" fmla="*/ 480 h 480"/>
                <a:gd name="T10" fmla="*/ 0 60000 65536"/>
                <a:gd name="T11" fmla="*/ 0 60000 65536"/>
                <a:gd name="T12" fmla="*/ 0 60000 65536"/>
                <a:gd name="T13" fmla="*/ 0 60000 65536"/>
                <a:gd name="T14" fmla="*/ 0 60000 65536"/>
                <a:gd name="T15" fmla="*/ 0 w 480"/>
                <a:gd name="T16" fmla="*/ 0 h 480"/>
                <a:gd name="T17" fmla="*/ 480 w 480"/>
                <a:gd name="T18" fmla="*/ 480 h 480"/>
              </a:gdLst>
              <a:ahLst/>
              <a:cxnLst>
                <a:cxn ang="T10">
                  <a:pos x="T0" y="T1"/>
                </a:cxn>
                <a:cxn ang="T11">
                  <a:pos x="T2" y="T3"/>
                </a:cxn>
                <a:cxn ang="T12">
                  <a:pos x="T4" y="T5"/>
                </a:cxn>
                <a:cxn ang="T13">
                  <a:pos x="T6" y="T7"/>
                </a:cxn>
                <a:cxn ang="T14">
                  <a:pos x="T8" y="T9"/>
                </a:cxn>
              </a:cxnLst>
              <a:rect l="T15" t="T16" r="T17" b="T18"/>
              <a:pathLst>
                <a:path w="480" h="480">
                  <a:moveTo>
                    <a:pt x="0" y="480"/>
                  </a:moveTo>
                  <a:cubicBezTo>
                    <a:pt x="52" y="448"/>
                    <a:pt x="104" y="416"/>
                    <a:pt x="144" y="336"/>
                  </a:cubicBezTo>
                  <a:cubicBezTo>
                    <a:pt x="184" y="256"/>
                    <a:pt x="208" y="0"/>
                    <a:pt x="240" y="0"/>
                  </a:cubicBezTo>
                  <a:cubicBezTo>
                    <a:pt x="272" y="0"/>
                    <a:pt x="296" y="256"/>
                    <a:pt x="336" y="336"/>
                  </a:cubicBezTo>
                  <a:cubicBezTo>
                    <a:pt x="376" y="416"/>
                    <a:pt x="428" y="448"/>
                    <a:pt x="480" y="480"/>
                  </a:cubicBezTo>
                </a:path>
              </a:pathLst>
            </a:custGeom>
            <a:noFill/>
            <a:ln w="28575">
              <a:solidFill>
                <a:srgbClr val="FF0000"/>
              </a:solidFill>
              <a:round/>
              <a:headEnd/>
              <a:tailEnd/>
            </a:ln>
          </p:spPr>
          <p:txBody>
            <a:bodyPr wrap="none" anchor="ctr"/>
            <a:lstStyle/>
            <a:p>
              <a:endParaRPr lang="en-US"/>
            </a:p>
          </p:txBody>
        </p:sp>
        <p:graphicFrame>
          <p:nvGraphicFramePr>
            <p:cNvPr id="16396" name="Object 29"/>
            <p:cNvGraphicFramePr>
              <a:graphicFrameLocks noChangeAspect="1"/>
            </p:cNvGraphicFramePr>
            <p:nvPr/>
          </p:nvGraphicFramePr>
          <p:xfrm>
            <a:off x="3568" y="1296"/>
            <a:ext cx="255" cy="307"/>
          </p:xfrm>
          <a:graphic>
            <a:graphicData uri="http://schemas.openxmlformats.org/presentationml/2006/ole">
              <mc:AlternateContent xmlns:mc="http://schemas.openxmlformats.org/markup-compatibility/2006">
                <mc:Choice xmlns:v="urn:schemas-microsoft-com:vml" Requires="v">
                  <p:oleObj spid="_x0000_s312446" name="Equation" r:id="rId12" imgW="177480" imgH="228600" progId="Equation.3">
                    <p:embed/>
                  </p:oleObj>
                </mc:Choice>
                <mc:Fallback>
                  <p:oleObj name="Equation" r:id="rId12" imgW="177480" imgH="228600" progId="Equation.3">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68" y="1296"/>
                          <a:ext cx="255"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0542" name="Freeform 30"/>
          <p:cNvSpPr>
            <a:spLocks/>
          </p:cNvSpPr>
          <p:nvPr/>
        </p:nvSpPr>
        <p:spPr bwMode="auto">
          <a:xfrm>
            <a:off x="14224914" y="4860925"/>
            <a:ext cx="1463005" cy="2295437"/>
          </a:xfrm>
          <a:custGeom>
            <a:avLst/>
            <a:gdLst>
              <a:gd name="T0" fmla="*/ 0 w 545"/>
              <a:gd name="T1" fmla="*/ 2147483647 h 1024"/>
              <a:gd name="T2" fmla="*/ 2147483647 w 545"/>
              <a:gd name="T3" fmla="*/ 2147483647 h 1024"/>
              <a:gd name="T4" fmla="*/ 2147483647 w 545"/>
              <a:gd name="T5" fmla="*/ 2147483647 h 1024"/>
              <a:gd name="T6" fmla="*/ 2147483647 w 545"/>
              <a:gd name="T7" fmla="*/ 2147483647 h 1024"/>
              <a:gd name="T8" fmla="*/ 2147483647 w 545"/>
              <a:gd name="T9" fmla="*/ 2147483647 h 1024"/>
              <a:gd name="T10" fmla="*/ 2147483647 w 545"/>
              <a:gd name="T11" fmla="*/ 2147483647 h 1024"/>
              <a:gd name="T12" fmla="*/ 2147483647 w 545"/>
              <a:gd name="T13" fmla="*/ 2147483647 h 1024"/>
              <a:gd name="T14" fmla="*/ 2147483647 w 545"/>
              <a:gd name="T15" fmla="*/ 2147483647 h 1024"/>
              <a:gd name="T16" fmla="*/ 2147483647 w 545"/>
              <a:gd name="T17" fmla="*/ 2147483647 h 1024"/>
              <a:gd name="T18" fmla="*/ 2147483647 w 545"/>
              <a:gd name="T19" fmla="*/ 2147483647 h 1024"/>
              <a:gd name="T20" fmla="*/ 2147483647 w 545"/>
              <a:gd name="T21" fmla="*/ 2147483647 h 1024"/>
              <a:gd name="T22" fmla="*/ 2147483647 w 545"/>
              <a:gd name="T23" fmla="*/ 2147483647 h 1024"/>
              <a:gd name="T24" fmla="*/ 2147483647 w 545"/>
              <a:gd name="T25" fmla="*/ 2147483647 h 1024"/>
              <a:gd name="T26" fmla="*/ 2147483647 w 545"/>
              <a:gd name="T27" fmla="*/ 0 h 10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5"/>
              <a:gd name="T43" fmla="*/ 0 h 1024"/>
              <a:gd name="T44" fmla="*/ 545 w 545"/>
              <a:gd name="T45" fmla="*/ 1024 h 10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5" h="1024">
                <a:moveTo>
                  <a:pt x="0" y="1024"/>
                </a:moveTo>
                <a:cubicBezTo>
                  <a:pt x="24" y="952"/>
                  <a:pt x="14" y="983"/>
                  <a:pt x="31" y="931"/>
                </a:cubicBezTo>
                <a:cubicBezTo>
                  <a:pt x="34" y="921"/>
                  <a:pt x="41" y="900"/>
                  <a:pt x="41" y="900"/>
                </a:cubicBezTo>
                <a:cubicBezTo>
                  <a:pt x="49" y="805"/>
                  <a:pt x="55" y="757"/>
                  <a:pt x="83" y="672"/>
                </a:cubicBezTo>
                <a:cubicBezTo>
                  <a:pt x="86" y="662"/>
                  <a:pt x="83" y="644"/>
                  <a:pt x="93" y="641"/>
                </a:cubicBezTo>
                <a:cubicBezTo>
                  <a:pt x="133" y="628"/>
                  <a:pt x="169" y="618"/>
                  <a:pt x="207" y="600"/>
                </a:cubicBezTo>
                <a:cubicBezTo>
                  <a:pt x="228" y="579"/>
                  <a:pt x="258" y="565"/>
                  <a:pt x="269" y="538"/>
                </a:cubicBezTo>
                <a:cubicBezTo>
                  <a:pt x="292" y="480"/>
                  <a:pt x="279" y="413"/>
                  <a:pt x="290" y="352"/>
                </a:cubicBezTo>
                <a:cubicBezTo>
                  <a:pt x="286" y="341"/>
                  <a:pt x="275" y="331"/>
                  <a:pt x="279" y="320"/>
                </a:cubicBezTo>
                <a:cubicBezTo>
                  <a:pt x="283" y="309"/>
                  <a:pt x="302" y="309"/>
                  <a:pt x="310" y="300"/>
                </a:cubicBezTo>
                <a:cubicBezTo>
                  <a:pt x="317" y="292"/>
                  <a:pt x="316" y="279"/>
                  <a:pt x="321" y="269"/>
                </a:cubicBezTo>
                <a:cubicBezTo>
                  <a:pt x="326" y="258"/>
                  <a:pt x="336" y="249"/>
                  <a:pt x="341" y="238"/>
                </a:cubicBezTo>
                <a:cubicBezTo>
                  <a:pt x="364" y="185"/>
                  <a:pt x="356" y="91"/>
                  <a:pt x="403" y="52"/>
                </a:cubicBezTo>
                <a:cubicBezTo>
                  <a:pt x="412" y="44"/>
                  <a:pt x="545" y="0"/>
                  <a:pt x="486" y="0"/>
                </a:cubicBezTo>
              </a:path>
            </a:pathLst>
          </a:custGeom>
          <a:noFill/>
          <a:ln w="9525">
            <a:solidFill>
              <a:schemeClr val="tx1"/>
            </a:solidFill>
            <a:round/>
            <a:headEnd/>
            <a:tailEnd/>
          </a:ln>
        </p:spPr>
        <p:txBody>
          <a:bodyPr wrap="none" lIns="192911" tIns="96455" rIns="192911" bIns="96455" anchor="ctr"/>
          <a:lstStyle/>
          <a:p>
            <a:endParaRPr lang="en-US"/>
          </a:p>
        </p:txBody>
      </p:sp>
      <p:grpSp>
        <p:nvGrpSpPr>
          <p:cNvPr id="4" name="Group 31"/>
          <p:cNvGrpSpPr>
            <a:grpSpLocks/>
          </p:cNvGrpSpPr>
          <p:nvPr/>
        </p:nvGrpSpPr>
        <p:grpSpPr bwMode="auto">
          <a:xfrm>
            <a:off x="14086118" y="4455848"/>
            <a:ext cx="1219170" cy="2264494"/>
            <a:chOff x="3755" y="1584"/>
            <a:chExt cx="325" cy="805"/>
          </a:xfrm>
        </p:grpSpPr>
        <p:sp>
          <p:nvSpPr>
            <p:cNvPr id="16422" name="Line 32"/>
            <p:cNvSpPr>
              <a:spLocks noChangeShapeType="1"/>
            </p:cNvSpPr>
            <p:nvPr/>
          </p:nvSpPr>
          <p:spPr bwMode="auto">
            <a:xfrm flipV="1">
              <a:off x="3792" y="1728"/>
              <a:ext cx="144" cy="480"/>
            </a:xfrm>
            <a:prstGeom prst="line">
              <a:avLst/>
            </a:prstGeom>
            <a:noFill/>
            <a:ln w="9525">
              <a:solidFill>
                <a:srgbClr val="FF0000"/>
              </a:solidFill>
              <a:round/>
              <a:headEnd/>
              <a:tailEnd/>
            </a:ln>
          </p:spPr>
          <p:txBody>
            <a:bodyPr wrap="none" anchor="ctr"/>
            <a:lstStyle/>
            <a:p>
              <a:endParaRPr lang="en-US"/>
            </a:p>
          </p:txBody>
        </p:sp>
        <p:sp>
          <p:nvSpPr>
            <p:cNvPr id="16423" name="Line 33"/>
            <p:cNvSpPr>
              <a:spLocks noChangeShapeType="1"/>
            </p:cNvSpPr>
            <p:nvPr/>
          </p:nvSpPr>
          <p:spPr bwMode="auto">
            <a:xfrm flipH="1">
              <a:off x="3840" y="1584"/>
              <a:ext cx="96" cy="0"/>
            </a:xfrm>
            <a:prstGeom prst="line">
              <a:avLst/>
            </a:prstGeom>
            <a:noFill/>
            <a:ln w="9525">
              <a:solidFill>
                <a:srgbClr val="FF0000"/>
              </a:solidFill>
              <a:round/>
              <a:headEnd/>
              <a:tailEnd type="triangle" w="med" len="med"/>
            </a:ln>
          </p:spPr>
          <p:txBody>
            <a:bodyPr wrap="none" anchor="ctr"/>
            <a:lstStyle/>
            <a:p>
              <a:endParaRPr lang="en-US"/>
            </a:p>
          </p:txBody>
        </p:sp>
        <p:sp>
          <p:nvSpPr>
            <p:cNvPr id="16424" name="Freeform 34"/>
            <p:cNvSpPr>
              <a:spLocks/>
            </p:cNvSpPr>
            <p:nvPr/>
          </p:nvSpPr>
          <p:spPr bwMode="auto">
            <a:xfrm>
              <a:off x="3786" y="1728"/>
              <a:ext cx="246" cy="527"/>
            </a:xfrm>
            <a:custGeom>
              <a:avLst/>
              <a:gdLst>
                <a:gd name="T0" fmla="*/ 0 w 545"/>
                <a:gd name="T1" fmla="*/ 37 h 1024"/>
                <a:gd name="T2" fmla="*/ 0 w 545"/>
                <a:gd name="T3" fmla="*/ 33 h 1024"/>
                <a:gd name="T4" fmla="*/ 1 w 545"/>
                <a:gd name="T5" fmla="*/ 32 h 1024"/>
                <a:gd name="T6" fmla="*/ 2 w 545"/>
                <a:gd name="T7" fmla="*/ 24 h 1024"/>
                <a:gd name="T8" fmla="*/ 2 w 545"/>
                <a:gd name="T9" fmla="*/ 23 h 1024"/>
                <a:gd name="T10" fmla="*/ 4 w 545"/>
                <a:gd name="T11" fmla="*/ 22 h 1024"/>
                <a:gd name="T12" fmla="*/ 5 w 545"/>
                <a:gd name="T13" fmla="*/ 20 h 1024"/>
                <a:gd name="T14" fmla="*/ 5 w 545"/>
                <a:gd name="T15" fmla="*/ 13 h 1024"/>
                <a:gd name="T16" fmla="*/ 5 w 545"/>
                <a:gd name="T17" fmla="*/ 12 h 1024"/>
                <a:gd name="T18" fmla="*/ 6 w 545"/>
                <a:gd name="T19" fmla="*/ 11 h 1024"/>
                <a:gd name="T20" fmla="*/ 6 w 545"/>
                <a:gd name="T21" fmla="*/ 10 h 1024"/>
                <a:gd name="T22" fmla="*/ 6 w 545"/>
                <a:gd name="T23" fmla="*/ 8 h 1024"/>
                <a:gd name="T24" fmla="*/ 8 w 545"/>
                <a:gd name="T25" fmla="*/ 2 h 1024"/>
                <a:gd name="T26" fmla="*/ 9 w 545"/>
                <a:gd name="T27" fmla="*/ 0 h 10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5"/>
                <a:gd name="T43" fmla="*/ 0 h 1024"/>
                <a:gd name="T44" fmla="*/ 545 w 545"/>
                <a:gd name="T45" fmla="*/ 1024 h 10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5" h="1024">
                  <a:moveTo>
                    <a:pt x="0" y="1024"/>
                  </a:moveTo>
                  <a:cubicBezTo>
                    <a:pt x="24" y="952"/>
                    <a:pt x="14" y="983"/>
                    <a:pt x="31" y="931"/>
                  </a:cubicBezTo>
                  <a:cubicBezTo>
                    <a:pt x="34" y="921"/>
                    <a:pt x="41" y="900"/>
                    <a:pt x="41" y="900"/>
                  </a:cubicBezTo>
                  <a:cubicBezTo>
                    <a:pt x="49" y="805"/>
                    <a:pt x="55" y="757"/>
                    <a:pt x="83" y="672"/>
                  </a:cubicBezTo>
                  <a:cubicBezTo>
                    <a:pt x="86" y="662"/>
                    <a:pt x="83" y="644"/>
                    <a:pt x="93" y="641"/>
                  </a:cubicBezTo>
                  <a:cubicBezTo>
                    <a:pt x="133" y="628"/>
                    <a:pt x="169" y="618"/>
                    <a:pt x="207" y="600"/>
                  </a:cubicBezTo>
                  <a:cubicBezTo>
                    <a:pt x="228" y="579"/>
                    <a:pt x="258" y="565"/>
                    <a:pt x="269" y="538"/>
                  </a:cubicBezTo>
                  <a:cubicBezTo>
                    <a:pt x="292" y="480"/>
                    <a:pt x="279" y="413"/>
                    <a:pt x="290" y="352"/>
                  </a:cubicBezTo>
                  <a:cubicBezTo>
                    <a:pt x="286" y="341"/>
                    <a:pt x="275" y="331"/>
                    <a:pt x="279" y="320"/>
                  </a:cubicBezTo>
                  <a:cubicBezTo>
                    <a:pt x="283" y="309"/>
                    <a:pt x="302" y="309"/>
                    <a:pt x="310" y="300"/>
                  </a:cubicBezTo>
                  <a:cubicBezTo>
                    <a:pt x="317" y="292"/>
                    <a:pt x="316" y="279"/>
                    <a:pt x="321" y="269"/>
                  </a:cubicBezTo>
                  <a:cubicBezTo>
                    <a:pt x="326" y="258"/>
                    <a:pt x="336" y="249"/>
                    <a:pt x="341" y="238"/>
                  </a:cubicBezTo>
                  <a:cubicBezTo>
                    <a:pt x="364" y="185"/>
                    <a:pt x="356" y="91"/>
                    <a:pt x="403" y="52"/>
                  </a:cubicBezTo>
                  <a:cubicBezTo>
                    <a:pt x="412" y="44"/>
                    <a:pt x="545" y="0"/>
                    <a:pt x="486" y="0"/>
                  </a:cubicBezTo>
                </a:path>
              </a:pathLst>
            </a:custGeom>
            <a:noFill/>
            <a:ln w="9525">
              <a:solidFill>
                <a:schemeClr val="tx1"/>
              </a:solidFill>
              <a:round/>
              <a:headEnd/>
              <a:tailEnd/>
            </a:ln>
          </p:spPr>
          <p:txBody>
            <a:bodyPr wrap="none" anchor="ctr"/>
            <a:lstStyle/>
            <a:p>
              <a:endParaRPr lang="en-US"/>
            </a:p>
          </p:txBody>
        </p:sp>
        <p:sp>
          <p:nvSpPr>
            <p:cNvPr id="16425" name="Freeform 35"/>
            <p:cNvSpPr>
              <a:spLocks/>
            </p:cNvSpPr>
            <p:nvPr/>
          </p:nvSpPr>
          <p:spPr bwMode="auto">
            <a:xfrm>
              <a:off x="3776" y="1718"/>
              <a:ext cx="279" cy="392"/>
            </a:xfrm>
            <a:custGeom>
              <a:avLst/>
              <a:gdLst>
                <a:gd name="T0" fmla="*/ 0 w 279"/>
                <a:gd name="T1" fmla="*/ 392 h 392"/>
                <a:gd name="T2" fmla="*/ 41 w 279"/>
                <a:gd name="T3" fmla="*/ 227 h 392"/>
                <a:gd name="T4" fmla="*/ 113 w 279"/>
                <a:gd name="T5" fmla="*/ 216 h 392"/>
                <a:gd name="T6" fmla="*/ 248 w 279"/>
                <a:gd name="T7" fmla="*/ 92 h 392"/>
                <a:gd name="T8" fmla="*/ 279 w 279"/>
                <a:gd name="T9" fmla="*/ 40 h 392"/>
                <a:gd name="T10" fmla="*/ 0 60000 65536"/>
                <a:gd name="T11" fmla="*/ 0 60000 65536"/>
                <a:gd name="T12" fmla="*/ 0 60000 65536"/>
                <a:gd name="T13" fmla="*/ 0 60000 65536"/>
                <a:gd name="T14" fmla="*/ 0 60000 65536"/>
                <a:gd name="T15" fmla="*/ 0 w 279"/>
                <a:gd name="T16" fmla="*/ 0 h 392"/>
                <a:gd name="T17" fmla="*/ 279 w 279"/>
                <a:gd name="T18" fmla="*/ 392 h 392"/>
              </a:gdLst>
              <a:ahLst/>
              <a:cxnLst>
                <a:cxn ang="T10">
                  <a:pos x="T0" y="T1"/>
                </a:cxn>
                <a:cxn ang="T11">
                  <a:pos x="T2" y="T3"/>
                </a:cxn>
                <a:cxn ang="T12">
                  <a:pos x="T4" y="T5"/>
                </a:cxn>
                <a:cxn ang="T13">
                  <a:pos x="T6" y="T7"/>
                </a:cxn>
                <a:cxn ang="T14">
                  <a:pos x="T8" y="T9"/>
                </a:cxn>
              </a:cxnLst>
              <a:rect l="T15" t="T16" r="T17" b="T18"/>
              <a:pathLst>
                <a:path w="279" h="392">
                  <a:moveTo>
                    <a:pt x="0" y="392"/>
                  </a:moveTo>
                  <a:cubicBezTo>
                    <a:pt x="4" y="365"/>
                    <a:pt x="10" y="241"/>
                    <a:pt x="41" y="227"/>
                  </a:cubicBezTo>
                  <a:cubicBezTo>
                    <a:pt x="63" y="217"/>
                    <a:pt x="89" y="220"/>
                    <a:pt x="113" y="216"/>
                  </a:cubicBezTo>
                  <a:cubicBezTo>
                    <a:pt x="184" y="193"/>
                    <a:pt x="199" y="141"/>
                    <a:pt x="248" y="92"/>
                  </a:cubicBezTo>
                  <a:cubicBezTo>
                    <a:pt x="251" y="82"/>
                    <a:pt x="279" y="0"/>
                    <a:pt x="279" y="40"/>
                  </a:cubicBezTo>
                </a:path>
              </a:pathLst>
            </a:custGeom>
            <a:noFill/>
            <a:ln w="9525">
              <a:solidFill>
                <a:schemeClr val="tx1"/>
              </a:solidFill>
              <a:round/>
              <a:headEnd/>
              <a:tailEnd/>
            </a:ln>
          </p:spPr>
          <p:txBody>
            <a:bodyPr wrap="none" anchor="ctr"/>
            <a:lstStyle/>
            <a:p>
              <a:endParaRPr lang="en-US"/>
            </a:p>
          </p:txBody>
        </p:sp>
        <p:sp>
          <p:nvSpPr>
            <p:cNvPr id="16426" name="Freeform 36"/>
            <p:cNvSpPr>
              <a:spLocks/>
            </p:cNvSpPr>
            <p:nvPr/>
          </p:nvSpPr>
          <p:spPr bwMode="auto">
            <a:xfrm>
              <a:off x="3776" y="1738"/>
              <a:ext cx="93" cy="372"/>
            </a:xfrm>
            <a:custGeom>
              <a:avLst/>
              <a:gdLst>
                <a:gd name="T0" fmla="*/ 0 w 93"/>
                <a:gd name="T1" fmla="*/ 372 h 372"/>
                <a:gd name="T2" fmla="*/ 72 w 93"/>
                <a:gd name="T3" fmla="*/ 207 h 372"/>
                <a:gd name="T4" fmla="*/ 93 w 93"/>
                <a:gd name="T5" fmla="*/ 0 h 372"/>
                <a:gd name="T6" fmla="*/ 0 60000 65536"/>
                <a:gd name="T7" fmla="*/ 0 60000 65536"/>
                <a:gd name="T8" fmla="*/ 0 60000 65536"/>
                <a:gd name="T9" fmla="*/ 0 w 93"/>
                <a:gd name="T10" fmla="*/ 0 h 372"/>
                <a:gd name="T11" fmla="*/ 93 w 93"/>
                <a:gd name="T12" fmla="*/ 372 h 372"/>
              </a:gdLst>
              <a:ahLst/>
              <a:cxnLst>
                <a:cxn ang="T6">
                  <a:pos x="T0" y="T1"/>
                </a:cxn>
                <a:cxn ang="T7">
                  <a:pos x="T2" y="T3"/>
                </a:cxn>
                <a:cxn ang="T8">
                  <a:pos x="T4" y="T5"/>
                </a:cxn>
              </a:cxnLst>
              <a:rect l="T9" t="T10" r="T11" b="T12"/>
              <a:pathLst>
                <a:path w="93" h="372">
                  <a:moveTo>
                    <a:pt x="0" y="372"/>
                  </a:moveTo>
                  <a:cubicBezTo>
                    <a:pt x="13" y="306"/>
                    <a:pt x="15" y="244"/>
                    <a:pt x="72" y="207"/>
                  </a:cubicBezTo>
                  <a:cubicBezTo>
                    <a:pt x="88" y="139"/>
                    <a:pt x="93" y="70"/>
                    <a:pt x="93" y="0"/>
                  </a:cubicBezTo>
                </a:path>
              </a:pathLst>
            </a:custGeom>
            <a:noFill/>
            <a:ln w="9525">
              <a:solidFill>
                <a:schemeClr val="tx1"/>
              </a:solidFill>
              <a:round/>
              <a:headEnd/>
              <a:tailEnd/>
            </a:ln>
          </p:spPr>
          <p:txBody>
            <a:bodyPr wrap="none" anchor="ctr"/>
            <a:lstStyle/>
            <a:p>
              <a:endParaRPr lang="en-US"/>
            </a:p>
          </p:txBody>
        </p:sp>
        <p:sp>
          <p:nvSpPr>
            <p:cNvPr id="16427" name="Freeform 37"/>
            <p:cNvSpPr>
              <a:spLocks/>
            </p:cNvSpPr>
            <p:nvPr/>
          </p:nvSpPr>
          <p:spPr bwMode="auto">
            <a:xfrm>
              <a:off x="3755" y="1728"/>
              <a:ext cx="325" cy="661"/>
            </a:xfrm>
            <a:custGeom>
              <a:avLst/>
              <a:gdLst>
                <a:gd name="T0" fmla="*/ 0 w 416"/>
                <a:gd name="T1" fmla="*/ 547 h 693"/>
                <a:gd name="T2" fmla="*/ 27 w 416"/>
                <a:gd name="T3" fmla="*/ 449 h 693"/>
                <a:gd name="T4" fmla="*/ 36 w 416"/>
                <a:gd name="T5" fmla="*/ 366 h 693"/>
                <a:gd name="T6" fmla="*/ 52 w 416"/>
                <a:gd name="T7" fmla="*/ 319 h 693"/>
                <a:gd name="T8" fmla="*/ 66 w 416"/>
                <a:gd name="T9" fmla="*/ 197 h 693"/>
                <a:gd name="T10" fmla="*/ 75 w 416"/>
                <a:gd name="T11" fmla="*/ 188 h 693"/>
                <a:gd name="T12" fmla="*/ 84 w 416"/>
                <a:gd name="T13" fmla="*/ 171 h 693"/>
                <a:gd name="T14" fmla="*/ 108 w 416"/>
                <a:gd name="T15" fmla="*/ 58 h 693"/>
                <a:gd name="T16" fmla="*/ 120 w 416"/>
                <a:gd name="T17" fmla="*/ 0 h 6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6"/>
                <a:gd name="T28" fmla="*/ 0 h 693"/>
                <a:gd name="T29" fmla="*/ 416 w 416"/>
                <a:gd name="T30" fmla="*/ 693 h 6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6" h="693">
                  <a:moveTo>
                    <a:pt x="0" y="693"/>
                  </a:moveTo>
                  <a:cubicBezTo>
                    <a:pt x="19" y="635"/>
                    <a:pt x="43" y="603"/>
                    <a:pt x="93" y="569"/>
                  </a:cubicBezTo>
                  <a:cubicBezTo>
                    <a:pt x="105" y="535"/>
                    <a:pt x="106" y="497"/>
                    <a:pt x="124" y="466"/>
                  </a:cubicBezTo>
                  <a:cubicBezTo>
                    <a:pt x="137" y="443"/>
                    <a:pt x="161" y="426"/>
                    <a:pt x="176" y="404"/>
                  </a:cubicBezTo>
                  <a:cubicBezTo>
                    <a:pt x="193" y="352"/>
                    <a:pt x="210" y="300"/>
                    <a:pt x="228" y="249"/>
                  </a:cubicBezTo>
                  <a:cubicBezTo>
                    <a:pt x="232" y="239"/>
                    <a:pt x="249" y="243"/>
                    <a:pt x="259" y="238"/>
                  </a:cubicBezTo>
                  <a:cubicBezTo>
                    <a:pt x="270" y="232"/>
                    <a:pt x="280" y="224"/>
                    <a:pt x="290" y="217"/>
                  </a:cubicBezTo>
                  <a:cubicBezTo>
                    <a:pt x="310" y="154"/>
                    <a:pt x="315" y="110"/>
                    <a:pt x="372" y="73"/>
                  </a:cubicBezTo>
                  <a:cubicBezTo>
                    <a:pt x="416" y="8"/>
                    <a:pt x="414" y="36"/>
                    <a:pt x="414" y="0"/>
                  </a:cubicBezTo>
                </a:path>
              </a:pathLst>
            </a:custGeom>
            <a:noFill/>
            <a:ln w="9525">
              <a:solidFill>
                <a:schemeClr val="tx1"/>
              </a:solidFill>
              <a:round/>
              <a:headEnd/>
              <a:tailEnd/>
            </a:ln>
          </p:spPr>
          <p:txBody>
            <a:bodyPr wrap="none" anchor="ctr"/>
            <a:lstStyle/>
            <a:p>
              <a:endParaRPr lang="en-US"/>
            </a:p>
          </p:txBody>
        </p:sp>
      </p:grpSp>
      <p:graphicFrame>
        <p:nvGraphicFramePr>
          <p:cNvPr id="320550" name="Object 38"/>
          <p:cNvGraphicFramePr>
            <a:graphicFrameLocks noChangeAspect="1"/>
          </p:cNvGraphicFramePr>
          <p:nvPr/>
        </p:nvGraphicFramePr>
        <p:xfrm>
          <a:off x="8642986" y="8776671"/>
          <a:ext cx="6534757" cy="1611870"/>
        </p:xfrm>
        <a:graphic>
          <a:graphicData uri="http://schemas.openxmlformats.org/presentationml/2006/ole">
            <mc:AlternateContent xmlns:mc="http://schemas.openxmlformats.org/markup-compatibility/2006">
              <mc:Choice xmlns:v="urn:schemas-microsoft-com:vml" Requires="v">
                <p:oleObj spid="_x0000_s312447" name="Equation" r:id="rId14" imgW="1180800" imgH="419040" progId="Equation.3">
                  <p:embed/>
                </p:oleObj>
              </mc:Choice>
              <mc:Fallback>
                <p:oleObj name="Equation" r:id="rId14" imgW="1180800" imgH="419040" progId="Equation.3">
                  <p:embed/>
                  <p:pic>
                    <p:nvPicPr>
                      <p:cNvPr id="0" name="Object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2986" y="8776671"/>
                        <a:ext cx="6534757" cy="16118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9"/>
          <p:cNvGrpSpPr>
            <a:grpSpLocks/>
          </p:cNvGrpSpPr>
          <p:nvPr/>
        </p:nvGrpSpPr>
        <p:grpSpPr bwMode="auto">
          <a:xfrm>
            <a:off x="8823047" y="10261953"/>
            <a:ext cx="6392208" cy="1015507"/>
            <a:chOff x="2880" y="3648"/>
            <a:chExt cx="1704" cy="361"/>
          </a:xfrm>
        </p:grpSpPr>
        <p:graphicFrame>
          <p:nvGraphicFramePr>
            <p:cNvPr id="16395" name="Object 40"/>
            <p:cNvGraphicFramePr>
              <a:graphicFrameLocks noChangeAspect="1"/>
            </p:cNvGraphicFramePr>
            <p:nvPr/>
          </p:nvGraphicFramePr>
          <p:xfrm>
            <a:off x="2880" y="3696"/>
            <a:ext cx="1704" cy="313"/>
          </p:xfrm>
          <a:graphic>
            <a:graphicData uri="http://schemas.openxmlformats.org/presentationml/2006/ole">
              <mc:AlternateContent xmlns:mc="http://schemas.openxmlformats.org/markup-compatibility/2006">
                <mc:Choice xmlns:v="urn:schemas-microsoft-com:vml" Requires="v">
                  <p:oleObj spid="_x0000_s312448" name="Equation" r:id="rId16" imgW="1155600" imgH="228600" progId="Equation.3">
                    <p:embed/>
                  </p:oleObj>
                </mc:Choice>
                <mc:Fallback>
                  <p:oleObj name="Equation" r:id="rId16" imgW="1155600" imgH="228600" progId="Equation.3">
                    <p:embed/>
                    <p:pic>
                      <p:nvPicPr>
                        <p:cNvPr id="0" name="Object 4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80" y="3696"/>
                          <a:ext cx="1704" cy="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21" name="Line 41"/>
            <p:cNvSpPr>
              <a:spLocks noChangeShapeType="1"/>
            </p:cNvSpPr>
            <p:nvPr/>
          </p:nvSpPr>
          <p:spPr bwMode="auto">
            <a:xfrm>
              <a:off x="2880" y="3648"/>
              <a:ext cx="1680" cy="0"/>
            </a:xfrm>
            <a:prstGeom prst="line">
              <a:avLst/>
            </a:prstGeom>
            <a:noFill/>
            <a:ln w="9525">
              <a:solidFill>
                <a:schemeClr val="tx1"/>
              </a:solidFill>
              <a:round/>
              <a:headEnd/>
              <a:tailEnd/>
            </a:ln>
          </p:spPr>
          <p:txBody>
            <a:bodyPr wrap="none" anchor="ctr"/>
            <a:lstStyle/>
            <a:p>
              <a:endParaRPr lang="en-US"/>
            </a:p>
          </p:txBody>
        </p:sp>
      </p:grpSp>
      <p:graphicFrame>
        <p:nvGraphicFramePr>
          <p:cNvPr id="320554" name="Object 42"/>
          <p:cNvGraphicFramePr>
            <a:graphicFrameLocks noChangeAspect="1"/>
          </p:cNvGraphicFramePr>
          <p:nvPr/>
        </p:nvGraphicFramePr>
        <p:xfrm>
          <a:off x="15305286" y="9181747"/>
          <a:ext cx="5720727" cy="1406518"/>
        </p:xfrm>
        <a:graphic>
          <a:graphicData uri="http://schemas.openxmlformats.org/presentationml/2006/ole">
            <mc:AlternateContent xmlns:mc="http://schemas.openxmlformats.org/markup-compatibility/2006">
              <mc:Choice xmlns:v="urn:schemas-microsoft-com:vml" Requires="v">
                <p:oleObj spid="_x0000_s312449" name="Equation" r:id="rId18" imgW="647640" imgH="228600" progId="Equation.3">
                  <p:embed/>
                </p:oleObj>
              </mc:Choice>
              <mc:Fallback>
                <p:oleObj name="Equation" r:id="rId18" imgW="647640" imgH="228600" progId="Equation.3">
                  <p:embed/>
                  <p:pic>
                    <p:nvPicPr>
                      <p:cNvPr id="0" name="Object 4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305286" y="9181747"/>
                        <a:ext cx="5720727" cy="14065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0555" name="Object 43"/>
          <p:cNvGraphicFramePr>
            <a:graphicFrameLocks noChangeAspect="1"/>
          </p:cNvGraphicFramePr>
          <p:nvPr/>
        </p:nvGraphicFramePr>
        <p:xfrm>
          <a:off x="7562613" y="9316774"/>
          <a:ext cx="1331711" cy="770772"/>
        </p:xfrm>
        <a:graphic>
          <a:graphicData uri="http://schemas.openxmlformats.org/presentationml/2006/ole">
            <mc:AlternateContent xmlns:mc="http://schemas.openxmlformats.org/markup-compatibility/2006">
              <mc:Choice xmlns:v="urn:schemas-microsoft-com:vml" Requires="v">
                <p:oleObj spid="_x0000_s312450" name="Equation" r:id="rId20" imgW="152280" imgH="126720" progId="Equation.3">
                  <p:embed/>
                </p:oleObj>
              </mc:Choice>
              <mc:Fallback>
                <p:oleObj name="Equation" r:id="rId20" imgW="152280" imgH="126720" progId="Equation.3">
                  <p:embed/>
                  <p:pic>
                    <p:nvPicPr>
                      <p:cNvPr id="0" name="Object 4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62613" y="9316774"/>
                        <a:ext cx="1331711" cy="770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0556" name="Object 44"/>
          <p:cNvGraphicFramePr>
            <a:graphicFrameLocks noChangeAspect="1"/>
          </p:cNvGraphicFramePr>
          <p:nvPr/>
        </p:nvGraphicFramePr>
        <p:xfrm>
          <a:off x="12064167" y="2565488"/>
          <a:ext cx="3469950" cy="888919"/>
        </p:xfrm>
        <a:graphic>
          <a:graphicData uri="http://schemas.openxmlformats.org/presentationml/2006/ole">
            <mc:AlternateContent xmlns:mc="http://schemas.openxmlformats.org/markup-compatibility/2006">
              <mc:Choice xmlns:v="urn:schemas-microsoft-com:vml" Requires="v">
                <p:oleObj spid="_x0000_s312451" name="Equation" r:id="rId22" imgW="622080" imgH="228600" progId="Equation.3">
                  <p:embed/>
                </p:oleObj>
              </mc:Choice>
              <mc:Fallback>
                <p:oleObj name="Equation" r:id="rId22" imgW="622080" imgH="228600" progId="Equation.3">
                  <p:embed/>
                  <p:pic>
                    <p:nvPicPr>
                      <p:cNvPr id="0" name="Object 4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064167" y="2565488"/>
                        <a:ext cx="3469950" cy="8889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0557" name="Rectangle 45"/>
          <p:cNvSpPr>
            <a:spLocks noChangeArrowheads="1"/>
          </p:cNvSpPr>
          <p:nvPr/>
        </p:nvSpPr>
        <p:spPr bwMode="auto">
          <a:xfrm>
            <a:off x="540187" y="9316773"/>
            <a:ext cx="6842363" cy="945180"/>
          </a:xfrm>
          <a:prstGeom prst="rect">
            <a:avLst/>
          </a:prstGeom>
          <a:solidFill>
            <a:schemeClr val="bg1"/>
          </a:solidFill>
          <a:ln w="9525">
            <a:solidFill>
              <a:schemeClr val="bg1"/>
            </a:solidFill>
            <a:miter lim="800000"/>
            <a:headEnd/>
            <a:tailEnd/>
          </a:ln>
        </p:spPr>
        <p:txBody>
          <a:bodyPr wrap="none" lIns="192911" tIns="96455" rIns="192911" bIns="96455" anchor="ctr"/>
          <a:lstStyle/>
          <a:p>
            <a:endParaRPr lang="en-US"/>
          </a:p>
        </p:txBody>
      </p:sp>
      <p:graphicFrame>
        <p:nvGraphicFramePr>
          <p:cNvPr id="320558" name="Object 46"/>
          <p:cNvGraphicFramePr>
            <a:graphicFrameLocks noChangeAspect="1"/>
          </p:cNvGraphicFramePr>
          <p:nvPr/>
        </p:nvGraphicFramePr>
        <p:xfrm>
          <a:off x="0" y="9451800"/>
          <a:ext cx="7742674" cy="984562"/>
        </p:xfrm>
        <a:graphic>
          <a:graphicData uri="http://schemas.openxmlformats.org/presentationml/2006/ole">
            <mc:AlternateContent xmlns:mc="http://schemas.openxmlformats.org/markup-compatibility/2006">
              <mc:Choice xmlns:v="urn:schemas-microsoft-com:vml" Requires="v">
                <p:oleObj spid="_x0000_s312452" name="Equation" r:id="rId24" imgW="1346040" imgH="228600" progId="Equation.3">
                  <p:embed/>
                </p:oleObj>
              </mc:Choice>
              <mc:Fallback>
                <p:oleObj name="Equation" r:id="rId24" imgW="1346040" imgH="228600" progId="Equation.3">
                  <p:embed/>
                  <p:pic>
                    <p:nvPicPr>
                      <p:cNvPr id="0" name="Object 4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9451800"/>
                        <a:ext cx="7742674" cy="98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0559" name="Rectangle 47"/>
          <p:cNvSpPr>
            <a:spLocks noChangeArrowheads="1"/>
          </p:cNvSpPr>
          <p:nvPr/>
        </p:nvSpPr>
        <p:spPr bwMode="auto">
          <a:xfrm>
            <a:off x="7742674" y="9181748"/>
            <a:ext cx="900311" cy="810154"/>
          </a:xfrm>
          <a:prstGeom prst="rect">
            <a:avLst/>
          </a:prstGeom>
          <a:solidFill>
            <a:schemeClr val="bg1"/>
          </a:solidFill>
          <a:ln w="9525">
            <a:solidFill>
              <a:schemeClr val="bg1"/>
            </a:solidFill>
            <a:miter lim="800000"/>
            <a:headEnd/>
            <a:tailEnd/>
          </a:ln>
        </p:spPr>
        <p:txBody>
          <a:bodyPr wrap="none" lIns="192911" tIns="96455" rIns="192911" bIns="96455" anchor="ctr"/>
          <a:lstStyle/>
          <a:p>
            <a:endParaRPr lang="en-US"/>
          </a:p>
        </p:txBody>
      </p:sp>
      <p:graphicFrame>
        <p:nvGraphicFramePr>
          <p:cNvPr id="320560" name="Object 48"/>
          <p:cNvGraphicFramePr>
            <a:graphicFrameLocks noChangeAspect="1"/>
          </p:cNvGraphicFramePr>
          <p:nvPr/>
        </p:nvGraphicFramePr>
        <p:xfrm>
          <a:off x="7562613" y="9721851"/>
          <a:ext cx="1331711" cy="770772"/>
        </p:xfrm>
        <a:graphic>
          <a:graphicData uri="http://schemas.openxmlformats.org/presentationml/2006/ole">
            <mc:AlternateContent xmlns:mc="http://schemas.openxmlformats.org/markup-compatibility/2006">
              <mc:Choice xmlns:v="urn:schemas-microsoft-com:vml" Requires="v">
                <p:oleObj spid="_x0000_s312453" name="Equation" r:id="rId26" imgW="152280" imgH="126720" progId="Equation.3">
                  <p:embed/>
                </p:oleObj>
              </mc:Choice>
              <mc:Fallback>
                <p:oleObj name="Equation" r:id="rId26" imgW="152280" imgH="126720" progId="Equation.3">
                  <p:embed/>
                  <p:pic>
                    <p:nvPicPr>
                      <p:cNvPr id="0" name="Object 4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62613" y="9721851"/>
                        <a:ext cx="1331711" cy="770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205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20525"/>
                                        </p:tgtEl>
                                        <p:attrNameLst>
                                          <p:attrName>style.visibility</p:attrName>
                                        </p:attrNameLst>
                                      </p:cBhvr>
                                      <p:to>
                                        <p:strVal val="visible"/>
                                      </p:to>
                                    </p:set>
                                    <p:animEffect transition="in" filter="wipe(left)">
                                      <p:cBhvr>
                                        <p:cTn id="11" dur="500"/>
                                        <p:tgtEl>
                                          <p:spTgt spid="3205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20526"/>
                                        </p:tgtEl>
                                        <p:attrNameLst>
                                          <p:attrName>style.visibility</p:attrName>
                                        </p:attrNameLst>
                                      </p:cBhvr>
                                      <p:to>
                                        <p:strVal val="visible"/>
                                      </p:to>
                                    </p:set>
                                    <p:animEffect transition="in" filter="wipe(left)">
                                      <p:cBhvr>
                                        <p:cTn id="16" dur="500"/>
                                        <p:tgtEl>
                                          <p:spTgt spid="3205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0527"/>
                                        </p:tgtEl>
                                        <p:attrNameLst>
                                          <p:attrName>style.visibility</p:attrName>
                                        </p:attrNameLst>
                                      </p:cBhvr>
                                      <p:to>
                                        <p:strVal val="visible"/>
                                      </p:to>
                                    </p:set>
                                    <p:animEffect transition="in" filter="wipe(left)">
                                      <p:cBhvr>
                                        <p:cTn id="21" dur="500"/>
                                        <p:tgtEl>
                                          <p:spTgt spid="32052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20528"/>
                                        </p:tgtEl>
                                        <p:attrNameLst>
                                          <p:attrName>style.visibility</p:attrName>
                                        </p:attrNameLst>
                                      </p:cBhvr>
                                      <p:to>
                                        <p:strVal val="visible"/>
                                      </p:to>
                                    </p:set>
                                    <p:animEffect transition="in" filter="wipe(left)">
                                      <p:cBhvr>
                                        <p:cTn id="25" dur="500"/>
                                        <p:tgtEl>
                                          <p:spTgt spid="320528"/>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320529"/>
                                        </p:tgtEl>
                                        <p:attrNameLst>
                                          <p:attrName>style.visibility</p:attrName>
                                        </p:attrNameLst>
                                      </p:cBhvr>
                                      <p:to>
                                        <p:strVal val="visible"/>
                                      </p:to>
                                    </p:set>
                                    <p:animEffect transition="in" filter="wipe(left)">
                                      <p:cBhvr>
                                        <p:cTn id="29" dur="500"/>
                                        <p:tgtEl>
                                          <p:spTgt spid="320529"/>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320530"/>
                                        </p:tgtEl>
                                        <p:attrNameLst>
                                          <p:attrName>style.visibility</p:attrName>
                                        </p:attrNameLst>
                                      </p:cBhvr>
                                      <p:to>
                                        <p:strVal val="visible"/>
                                      </p:to>
                                    </p:set>
                                    <p:animEffect transition="in" filter="wipe(left)">
                                      <p:cBhvr>
                                        <p:cTn id="33" dur="500"/>
                                        <p:tgtEl>
                                          <p:spTgt spid="32053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320532"/>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320550"/>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499"/>
                                          </p:stCondLst>
                                        </p:cTn>
                                        <p:tgtEl>
                                          <p:spTgt spid="32055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4"/>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499"/>
                                          </p:stCondLst>
                                        </p:cTn>
                                        <p:tgtEl>
                                          <p:spTgt spid="320556"/>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499"/>
                                          </p:stCondLst>
                                        </p:cTn>
                                        <p:tgtEl>
                                          <p:spTgt spid="320542"/>
                                        </p:tgtEl>
                                        <p:attrNameLst>
                                          <p:attrName>style.visibility</p:attrName>
                                        </p:attrNameLst>
                                      </p:cBhvr>
                                      <p:to>
                                        <p:strVal val="visible"/>
                                      </p:to>
                                    </p:set>
                                  </p:childTnLst>
                                </p:cTn>
                              </p:par>
                            </p:childTnLst>
                          </p:cTn>
                        </p:par>
                        <p:par>
                          <p:cTn id="58" fill="hold">
                            <p:stCondLst>
                              <p:cond delay="1500"/>
                            </p:stCondLst>
                            <p:childTnLst>
                              <p:par>
                                <p:cTn id="59" presetID="1" presetClass="entr" presetSubtype="0" fill="hold" nodeType="afterEffect">
                                  <p:stCondLst>
                                    <p:cond delay="0"/>
                                  </p:stCondLst>
                                  <p:childTnLst>
                                    <p:set>
                                      <p:cBhvr>
                                        <p:cTn id="60" dur="1" fill="hold">
                                          <p:stCondLst>
                                            <p:cond delay="499"/>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320554"/>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499"/>
                                          </p:stCondLst>
                                        </p:cTn>
                                        <p:tgtEl>
                                          <p:spTgt spid="320558"/>
                                        </p:tgtEl>
                                        <p:attrNameLst>
                                          <p:attrName>style.visibility</p:attrName>
                                        </p:attrNameLst>
                                      </p:cBhvr>
                                      <p:to>
                                        <p:strVal val="visible"/>
                                      </p:to>
                                    </p:se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499"/>
                                          </p:stCondLst>
                                        </p:cTn>
                                        <p:tgtEl>
                                          <p:spTgt spid="3205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5"/>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499"/>
                                          </p:stCondLst>
                                        </p:cTn>
                                        <p:tgtEl>
                                          <p:spTgt spid="320560"/>
                                        </p:tgtEl>
                                        <p:attrNameLst>
                                          <p:attrName>style.visibility</p:attrName>
                                        </p:attrNameLst>
                                      </p:cBhvr>
                                      <p:to>
                                        <p:strVal val="visible"/>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499"/>
                                          </p:stCondLst>
                                        </p:cTn>
                                        <p:tgtEl>
                                          <p:spTgt spid="320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25" grpId="0" animBg="1"/>
      <p:bldP spid="320526" grpId="0" animBg="1"/>
      <p:bldP spid="320527" grpId="0" animBg="1"/>
      <p:bldP spid="320528" grpId="0" animBg="1"/>
      <p:bldP spid="320529" grpId="0" animBg="1"/>
      <p:bldP spid="320530" grpId="0" animBg="1"/>
      <p:bldP spid="320532" grpId="0" animBg="1"/>
      <p:bldP spid="320542" grpId="0" animBg="1"/>
      <p:bldP spid="320557" grpId="0" animBg="1"/>
      <p:bldP spid="32055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17417" name="Text Box 3"/>
          <p:cNvSpPr txBox="1">
            <a:spLocks noChangeArrowheads="1"/>
          </p:cNvSpPr>
          <p:nvPr/>
        </p:nvSpPr>
        <p:spPr bwMode="auto">
          <a:xfrm>
            <a:off x="540187" y="176478"/>
            <a:ext cx="17929904" cy="1241234"/>
          </a:xfrm>
          <a:prstGeom prst="rect">
            <a:avLst/>
          </a:prstGeom>
          <a:noFill/>
          <a:ln w="9525">
            <a:solidFill>
              <a:srgbClr val="FF0000"/>
            </a:solidFill>
            <a:miter lim="800000"/>
            <a:headEnd/>
            <a:tailEnd/>
          </a:ln>
        </p:spPr>
        <p:txBody>
          <a:bodyPr wrap="none" lIns="192911" tIns="96455" rIns="192911" bIns="96455">
            <a:spAutoFit/>
          </a:bodyPr>
          <a:lstStyle/>
          <a:p>
            <a:r>
              <a:rPr lang="en-US" sz="6800" dirty="0">
                <a:solidFill>
                  <a:srgbClr val="FF0000"/>
                </a:solidFill>
              </a:rPr>
              <a:t>Comparison:  diffusive noise vs. escape rates</a:t>
            </a:r>
            <a:endParaRPr lang="en-US" sz="3800" dirty="0"/>
          </a:p>
        </p:txBody>
      </p:sp>
      <p:grpSp>
        <p:nvGrpSpPr>
          <p:cNvPr id="2" name="Group 4"/>
          <p:cNvGrpSpPr>
            <a:grpSpLocks/>
          </p:cNvGrpSpPr>
          <p:nvPr/>
        </p:nvGrpSpPr>
        <p:grpSpPr bwMode="auto">
          <a:xfrm>
            <a:off x="3505200" y="8906071"/>
            <a:ext cx="16040100" cy="2146347"/>
            <a:chOff x="0" y="3166"/>
            <a:chExt cx="5605" cy="763"/>
          </a:xfrm>
        </p:grpSpPr>
        <p:graphicFrame>
          <p:nvGraphicFramePr>
            <p:cNvPr id="17410" name="Object 5"/>
            <p:cNvGraphicFramePr>
              <a:graphicFrameLocks noChangeAspect="1"/>
            </p:cNvGraphicFramePr>
            <p:nvPr/>
          </p:nvGraphicFramePr>
          <p:xfrm>
            <a:off x="144" y="3448"/>
            <a:ext cx="1750" cy="338"/>
          </p:xfrm>
          <a:graphic>
            <a:graphicData uri="http://schemas.openxmlformats.org/presentationml/2006/ole">
              <mc:AlternateContent xmlns:mc="http://schemas.openxmlformats.org/markup-compatibility/2006">
                <mc:Choice xmlns:v="urn:schemas-microsoft-com:vml" Requires="v">
                  <p:oleObj spid="_x0000_s313406" name="Equation" r:id="rId4" imgW="1180800" imgH="228600" progId="Equation.3">
                    <p:embed/>
                  </p:oleObj>
                </mc:Choice>
                <mc:Fallback>
                  <p:oleObj name="Equation" r:id="rId4" imgW="11808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3448"/>
                          <a:ext cx="1750"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5" name="Text Box 6"/>
            <p:cNvSpPr txBox="1">
              <a:spLocks noChangeArrowheads="1"/>
            </p:cNvSpPr>
            <p:nvPr/>
          </p:nvSpPr>
          <p:spPr bwMode="auto">
            <a:xfrm>
              <a:off x="0" y="3166"/>
              <a:ext cx="1024" cy="240"/>
            </a:xfrm>
            <a:prstGeom prst="rect">
              <a:avLst/>
            </a:prstGeom>
            <a:noFill/>
            <a:ln w="9525">
              <a:solidFill>
                <a:srgbClr val="006600"/>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aphicFrame>
          <p:nvGraphicFramePr>
            <p:cNvPr id="17411" name="Object 7"/>
            <p:cNvGraphicFramePr>
              <a:graphicFrameLocks noChangeAspect="1"/>
            </p:cNvGraphicFramePr>
            <p:nvPr/>
          </p:nvGraphicFramePr>
          <p:xfrm>
            <a:off x="2304" y="3356"/>
            <a:ext cx="1742" cy="573"/>
          </p:xfrm>
          <a:graphic>
            <a:graphicData uri="http://schemas.openxmlformats.org/presentationml/2006/ole">
              <mc:AlternateContent xmlns:mc="http://schemas.openxmlformats.org/markup-compatibility/2006">
                <mc:Choice xmlns:v="urn:schemas-microsoft-com:vml" Requires="v">
                  <p:oleObj spid="_x0000_s313407" name="Equation" r:id="rId6" imgW="1180800" imgH="419040" progId="Equation.3">
                    <p:embed/>
                  </p:oleObj>
                </mc:Choice>
                <mc:Fallback>
                  <p:oleObj name="Equation" r:id="rId6" imgW="1180800" imgH="4190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3356"/>
                          <a:ext cx="1742" cy="5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8"/>
            <p:cNvGraphicFramePr>
              <a:graphicFrameLocks noChangeAspect="1"/>
            </p:cNvGraphicFramePr>
            <p:nvPr/>
          </p:nvGraphicFramePr>
          <p:xfrm>
            <a:off x="4080" y="3400"/>
            <a:ext cx="1525" cy="500"/>
          </p:xfrm>
          <a:graphic>
            <a:graphicData uri="http://schemas.openxmlformats.org/presentationml/2006/ole">
              <mc:AlternateContent xmlns:mc="http://schemas.openxmlformats.org/markup-compatibility/2006">
                <mc:Choice xmlns:v="urn:schemas-microsoft-com:vml" Requires="v">
                  <p:oleObj spid="_x0000_s313408" name="Equation" r:id="rId8" imgW="647640" imgH="228600" progId="Equation.3">
                    <p:embed/>
                  </p:oleObj>
                </mc:Choice>
                <mc:Fallback>
                  <p:oleObj name="Equation" r:id="rId8" imgW="647640" imgH="2286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0" y="3400"/>
                          <a:ext cx="1525" cy="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3" name="Object 9"/>
            <p:cNvGraphicFramePr>
              <a:graphicFrameLocks noChangeAspect="1"/>
            </p:cNvGraphicFramePr>
            <p:nvPr/>
          </p:nvGraphicFramePr>
          <p:xfrm>
            <a:off x="2016" y="3448"/>
            <a:ext cx="355" cy="274"/>
          </p:xfrm>
          <a:graphic>
            <a:graphicData uri="http://schemas.openxmlformats.org/presentationml/2006/ole">
              <mc:AlternateContent xmlns:mc="http://schemas.openxmlformats.org/markup-compatibility/2006">
                <mc:Choice xmlns:v="urn:schemas-microsoft-com:vml" Requires="v">
                  <p:oleObj spid="_x0000_s313409" name="Equation" r:id="rId10" imgW="152280" imgH="126720" progId="Equation.3">
                    <p:embed/>
                  </p:oleObj>
                </mc:Choice>
                <mc:Fallback>
                  <p:oleObj name="Equation" r:id="rId10" imgW="152280" imgH="12672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6" y="3448"/>
                          <a:ext cx="355"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6" name="Rectangle 10"/>
            <p:cNvSpPr>
              <a:spLocks noChangeArrowheads="1"/>
            </p:cNvSpPr>
            <p:nvPr/>
          </p:nvSpPr>
          <p:spPr bwMode="auto">
            <a:xfrm>
              <a:off x="144" y="3448"/>
              <a:ext cx="1824" cy="336"/>
            </a:xfrm>
            <a:prstGeom prst="rect">
              <a:avLst/>
            </a:prstGeom>
            <a:solidFill>
              <a:schemeClr val="bg1"/>
            </a:solidFill>
            <a:ln w="9525">
              <a:solidFill>
                <a:schemeClr val="bg1"/>
              </a:solidFill>
              <a:miter lim="800000"/>
              <a:headEnd/>
              <a:tailEnd/>
            </a:ln>
          </p:spPr>
          <p:txBody>
            <a:bodyPr wrap="none" anchor="ctr"/>
            <a:lstStyle/>
            <a:p>
              <a:endParaRPr lang="en-US"/>
            </a:p>
          </p:txBody>
        </p:sp>
        <p:graphicFrame>
          <p:nvGraphicFramePr>
            <p:cNvPr id="17414" name="Object 11"/>
            <p:cNvGraphicFramePr>
              <a:graphicFrameLocks noChangeAspect="1"/>
            </p:cNvGraphicFramePr>
            <p:nvPr/>
          </p:nvGraphicFramePr>
          <p:xfrm>
            <a:off x="0" y="3496"/>
            <a:ext cx="2064" cy="350"/>
          </p:xfrm>
          <a:graphic>
            <a:graphicData uri="http://schemas.openxmlformats.org/presentationml/2006/ole">
              <mc:AlternateContent xmlns:mc="http://schemas.openxmlformats.org/markup-compatibility/2006">
                <mc:Choice xmlns:v="urn:schemas-microsoft-com:vml" Requires="v">
                  <p:oleObj spid="_x0000_s313410" name="Equation" r:id="rId12" imgW="1346040" imgH="228600" progId="Equation.3">
                    <p:embed/>
                  </p:oleObj>
                </mc:Choice>
                <mc:Fallback>
                  <p:oleObj name="Equation" r:id="rId12" imgW="1346040" imgH="228600"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3496"/>
                          <a:ext cx="2064" cy="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7" name="Rectangle 12"/>
            <p:cNvSpPr>
              <a:spLocks noChangeArrowheads="1"/>
            </p:cNvSpPr>
            <p:nvPr/>
          </p:nvSpPr>
          <p:spPr bwMode="auto">
            <a:xfrm>
              <a:off x="2064" y="3400"/>
              <a:ext cx="240" cy="288"/>
            </a:xfrm>
            <a:prstGeom prst="rect">
              <a:avLst/>
            </a:prstGeom>
            <a:solidFill>
              <a:schemeClr val="bg1"/>
            </a:solidFill>
            <a:ln w="9525">
              <a:solidFill>
                <a:schemeClr val="bg1"/>
              </a:solidFill>
              <a:miter lim="800000"/>
              <a:headEnd/>
              <a:tailEnd/>
            </a:ln>
          </p:spPr>
          <p:txBody>
            <a:bodyPr wrap="none" anchor="ctr"/>
            <a:lstStyle/>
            <a:p>
              <a:endParaRPr lang="en-US"/>
            </a:p>
          </p:txBody>
        </p:sp>
        <p:graphicFrame>
          <p:nvGraphicFramePr>
            <p:cNvPr id="17415" name="Object 13"/>
            <p:cNvGraphicFramePr>
              <a:graphicFrameLocks noChangeAspect="1"/>
            </p:cNvGraphicFramePr>
            <p:nvPr/>
          </p:nvGraphicFramePr>
          <p:xfrm>
            <a:off x="2016" y="3592"/>
            <a:ext cx="355" cy="274"/>
          </p:xfrm>
          <a:graphic>
            <a:graphicData uri="http://schemas.openxmlformats.org/presentationml/2006/ole">
              <mc:AlternateContent xmlns:mc="http://schemas.openxmlformats.org/markup-compatibility/2006">
                <mc:Choice xmlns:v="urn:schemas-microsoft-com:vml" Requires="v">
                  <p:oleObj spid="_x0000_s313411" name="Equation" r:id="rId14" imgW="152280" imgH="126720" progId="Equation.3">
                    <p:embed/>
                  </p:oleObj>
                </mc:Choice>
                <mc:Fallback>
                  <p:oleObj name="Equation" r:id="rId14" imgW="152280" imgH="126720"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16" y="3592"/>
                          <a:ext cx="355"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7419" name="Picture 14" descr="NoName"/>
          <p:cNvPicPr>
            <a:picLocks noChangeAspect="1" noChangeArrowheads="1"/>
          </p:cNvPicPr>
          <p:nvPr/>
        </p:nvPicPr>
        <p:blipFill>
          <a:blip r:embed="rId16" cstate="print"/>
          <a:srcRect/>
          <a:stretch>
            <a:fillRect/>
          </a:stretch>
        </p:blipFill>
        <p:spPr bwMode="auto">
          <a:xfrm>
            <a:off x="6039586" y="2121029"/>
            <a:ext cx="12649369" cy="6785041"/>
          </a:xfrm>
          <a:prstGeom prst="rect">
            <a:avLst/>
          </a:prstGeom>
          <a:noFill/>
          <a:ln w="9525">
            <a:noFill/>
            <a:miter lim="800000"/>
            <a:headEnd/>
            <a:tailEnd/>
          </a:ln>
        </p:spPr>
      </p:pic>
      <p:sp>
        <p:nvSpPr>
          <p:cNvPr id="17420" name="Text Box 15"/>
          <p:cNvSpPr txBox="1">
            <a:spLocks noChangeArrowheads="1"/>
          </p:cNvSpPr>
          <p:nvPr/>
        </p:nvSpPr>
        <p:spPr bwMode="auto">
          <a:xfrm>
            <a:off x="889058" y="6751285"/>
            <a:ext cx="3178815" cy="1364345"/>
          </a:xfrm>
          <a:prstGeom prst="rect">
            <a:avLst/>
          </a:prstGeom>
          <a:noFill/>
          <a:ln w="9525">
            <a:noFill/>
            <a:miter lim="800000"/>
            <a:headEnd/>
            <a:tailEnd/>
          </a:ln>
        </p:spPr>
        <p:txBody>
          <a:bodyPr wrap="none" lIns="192911" tIns="96455" rIns="192911" bIns="96455">
            <a:spAutoFit/>
          </a:bodyPr>
          <a:lstStyle/>
          <a:p>
            <a:r>
              <a:rPr lang="fr-CH" sz="3800" dirty="0" err="1"/>
              <a:t>subthreshold</a:t>
            </a:r>
            <a:endParaRPr lang="fr-CH" sz="3800" dirty="0"/>
          </a:p>
          <a:p>
            <a:r>
              <a:rPr lang="fr-CH" sz="3800" dirty="0" err="1"/>
              <a:t>potential</a:t>
            </a:r>
            <a:endParaRPr lang="fr-FR" sz="3800" dirty="0"/>
          </a:p>
        </p:txBody>
      </p:sp>
      <p:sp>
        <p:nvSpPr>
          <p:cNvPr id="17421" name="Text Box 16"/>
          <p:cNvSpPr txBox="1">
            <a:spLocks noChangeArrowheads="1"/>
          </p:cNvSpPr>
          <p:nvPr/>
        </p:nvSpPr>
        <p:spPr bwMode="auto">
          <a:xfrm>
            <a:off x="934074" y="2630189"/>
            <a:ext cx="5397371" cy="779569"/>
          </a:xfrm>
          <a:prstGeom prst="rect">
            <a:avLst/>
          </a:prstGeom>
          <a:noFill/>
          <a:ln w="9525">
            <a:noFill/>
            <a:miter lim="800000"/>
            <a:headEnd/>
            <a:tailEnd/>
          </a:ln>
        </p:spPr>
        <p:txBody>
          <a:bodyPr wrap="none" lIns="192911" tIns="96455" rIns="192911" bIns="96455">
            <a:spAutoFit/>
          </a:bodyPr>
          <a:lstStyle/>
          <a:p>
            <a:r>
              <a:rPr lang="fr-CH" sz="3800" dirty="0" err="1"/>
              <a:t>Probability</a:t>
            </a:r>
            <a:r>
              <a:rPr lang="fr-CH" sz="3800" dirty="0"/>
              <a:t> of first </a:t>
            </a:r>
            <a:r>
              <a:rPr lang="fr-CH" sz="3800" dirty="0" err="1"/>
              <a:t>spike</a:t>
            </a:r>
            <a:endParaRPr lang="fr-FR" sz="3800" dirty="0"/>
          </a:p>
        </p:txBody>
      </p:sp>
      <p:sp>
        <p:nvSpPr>
          <p:cNvPr id="17422" name="Line 17"/>
          <p:cNvSpPr>
            <a:spLocks noChangeShapeType="1"/>
          </p:cNvSpPr>
          <p:nvPr/>
        </p:nvSpPr>
        <p:spPr bwMode="auto">
          <a:xfrm>
            <a:off x="934075" y="4163292"/>
            <a:ext cx="1192912" cy="0"/>
          </a:xfrm>
          <a:prstGeom prst="line">
            <a:avLst/>
          </a:prstGeom>
          <a:noFill/>
          <a:ln w="9525">
            <a:solidFill>
              <a:schemeClr val="tx1"/>
            </a:solidFill>
            <a:round/>
            <a:headEnd/>
            <a:tailEnd/>
          </a:ln>
        </p:spPr>
        <p:txBody>
          <a:bodyPr lIns="192911" tIns="96455" rIns="192911" bIns="96455"/>
          <a:lstStyle/>
          <a:p>
            <a:endParaRPr lang="en-US"/>
          </a:p>
        </p:txBody>
      </p:sp>
      <p:sp>
        <p:nvSpPr>
          <p:cNvPr id="17423" name="Line 18"/>
          <p:cNvSpPr>
            <a:spLocks noChangeShapeType="1"/>
          </p:cNvSpPr>
          <p:nvPr/>
        </p:nvSpPr>
        <p:spPr bwMode="auto">
          <a:xfrm>
            <a:off x="934075" y="4672453"/>
            <a:ext cx="1192912" cy="0"/>
          </a:xfrm>
          <a:prstGeom prst="line">
            <a:avLst/>
          </a:prstGeom>
          <a:noFill/>
          <a:ln w="9525">
            <a:solidFill>
              <a:schemeClr val="tx1"/>
            </a:solidFill>
            <a:prstDash val="dash"/>
            <a:round/>
            <a:headEnd/>
            <a:tailEnd/>
          </a:ln>
        </p:spPr>
        <p:txBody>
          <a:bodyPr lIns="192911" tIns="96455" rIns="192911" bIns="96455"/>
          <a:lstStyle/>
          <a:p>
            <a:endParaRPr lang="en-US"/>
          </a:p>
        </p:txBody>
      </p:sp>
      <p:sp>
        <p:nvSpPr>
          <p:cNvPr id="17424" name="Text Box 19"/>
          <p:cNvSpPr txBox="1">
            <a:spLocks noChangeArrowheads="1"/>
          </p:cNvSpPr>
          <p:nvPr/>
        </p:nvSpPr>
        <p:spPr bwMode="auto">
          <a:xfrm>
            <a:off x="2333306" y="3780720"/>
            <a:ext cx="2168154" cy="1364345"/>
          </a:xfrm>
          <a:prstGeom prst="rect">
            <a:avLst/>
          </a:prstGeom>
          <a:noFill/>
          <a:ln w="9525">
            <a:noFill/>
            <a:miter lim="800000"/>
            <a:headEnd/>
            <a:tailEnd/>
          </a:ln>
        </p:spPr>
        <p:txBody>
          <a:bodyPr wrap="none" lIns="192911" tIns="96455" rIns="192911" bIns="96455">
            <a:spAutoFit/>
          </a:bodyPr>
          <a:lstStyle/>
          <a:p>
            <a:r>
              <a:rPr lang="fr-CH" sz="3800" dirty="0"/>
              <a:t>diffusive</a:t>
            </a:r>
          </a:p>
          <a:p>
            <a:r>
              <a:rPr lang="fr-CH" sz="3800" dirty="0"/>
              <a:t>escape</a:t>
            </a:r>
            <a:endParaRPr lang="fr-FR" sz="3800" dirty="0"/>
          </a:p>
        </p:txBody>
      </p:sp>
      <p:sp>
        <p:nvSpPr>
          <p:cNvPr id="20" name="TextBox 19"/>
          <p:cNvSpPr txBox="1"/>
          <p:nvPr/>
        </p:nvSpPr>
        <p:spPr>
          <a:xfrm>
            <a:off x="14946665" y="1413143"/>
            <a:ext cx="6006773" cy="646331"/>
          </a:xfrm>
          <a:prstGeom prst="rect">
            <a:avLst/>
          </a:prstGeom>
          <a:noFill/>
        </p:spPr>
        <p:txBody>
          <a:bodyPr wrap="none" rtlCol="0">
            <a:spAutoFit/>
          </a:bodyPr>
          <a:lstStyle/>
          <a:p>
            <a:r>
              <a:rPr lang="en-US" sz="3600" i="1" dirty="0" err="1"/>
              <a:t>Plesser</a:t>
            </a:r>
            <a:r>
              <a:rPr lang="en-US" sz="3600" i="1" dirty="0"/>
              <a:t> and Gerstner (2000)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9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8.6</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Comparison of Noise Models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2" name="Straight Connector 9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0703596" y="1434427"/>
            <a:ext cx="10855857" cy="8186857"/>
          </a:xfrm>
          <a:prstGeom prst="rect">
            <a:avLst/>
          </a:prstGeom>
          <a:noFill/>
        </p:spPr>
        <p:txBody>
          <a:bodyPr wrap="none" rtlCol="0">
            <a:spAutoFit/>
          </a:bodyPr>
          <a:lstStyle/>
          <a:p>
            <a:r>
              <a:rPr lang="en-US" b="1" dirty="0"/>
              <a:t>Diffusive noise</a:t>
            </a:r>
          </a:p>
          <a:p>
            <a:r>
              <a:rPr lang="en-US" dirty="0"/>
              <a:t>    </a:t>
            </a:r>
            <a:r>
              <a:rPr lang="en-US" sz="4400" dirty="0"/>
              <a:t>- represents stochastic spike arrival</a:t>
            </a:r>
          </a:p>
          <a:p>
            <a:r>
              <a:rPr lang="en-US" sz="4400" dirty="0"/>
              <a:t>     - easy to simulate</a:t>
            </a:r>
          </a:p>
          <a:p>
            <a:r>
              <a:rPr lang="en-US" sz="4400" dirty="0"/>
              <a:t>     - hard to calculate</a:t>
            </a:r>
          </a:p>
          <a:p>
            <a:endParaRPr lang="en-US" sz="4400" dirty="0"/>
          </a:p>
          <a:p>
            <a:r>
              <a:rPr lang="en-US" sz="6000" b="1" dirty="0"/>
              <a:t>Escape noise</a:t>
            </a:r>
            <a:endParaRPr lang="en-US" sz="4400" dirty="0"/>
          </a:p>
          <a:p>
            <a:r>
              <a:rPr lang="en-US" sz="4400" dirty="0"/>
              <a:t>     - represents internal noise</a:t>
            </a:r>
          </a:p>
          <a:p>
            <a:r>
              <a:rPr lang="en-US" sz="4400" dirty="0"/>
              <a:t>     - easy to simulate</a:t>
            </a:r>
          </a:p>
          <a:p>
            <a:r>
              <a:rPr lang="en-US" sz="4400" dirty="0"/>
              <a:t>     - easy to calculate</a:t>
            </a:r>
          </a:p>
          <a:p>
            <a:r>
              <a:rPr lang="en-US" sz="4400" dirty="0"/>
              <a:t>     - approximates diffusive noise </a:t>
            </a:r>
          </a:p>
          <a:p>
            <a:r>
              <a:rPr lang="en-US" sz="4400" dirty="0"/>
              <a:t>     - basis of modern model fitting methods</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30" name="Title 3"/>
          <p:cNvSpPr txBox="1">
            <a:spLocks/>
          </p:cNvSpPr>
          <p:nvPr/>
        </p:nvSpPr>
        <p:spPr>
          <a:xfrm>
            <a:off x="697827" y="8322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Quiz 8.4.</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1" name="Straight Connector 30"/>
          <p:cNvCxnSpPr/>
          <p:nvPr/>
        </p:nvCxnSpPr>
        <p:spPr>
          <a:xfrm>
            <a:off x="-215313" y="1075160"/>
            <a:ext cx="2182277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6" name="Rectangle 46"/>
          <p:cNvSpPr>
            <a:spLocks noChangeArrowheads="1"/>
          </p:cNvSpPr>
          <p:nvPr/>
        </p:nvSpPr>
        <p:spPr bwMode="auto">
          <a:xfrm>
            <a:off x="247650" y="1325001"/>
            <a:ext cx="21311802" cy="10827311"/>
          </a:xfrm>
          <a:prstGeom prst="rect">
            <a:avLst/>
          </a:prstGeom>
          <a:solidFill>
            <a:srgbClr val="FF9900">
              <a:alpha val="27843"/>
            </a:srgbClr>
          </a:solidFill>
          <a:ln w="57150">
            <a:solidFill>
              <a:schemeClr val="tx1"/>
            </a:solidFill>
            <a:prstDash val="dash"/>
            <a:miter lim="800000"/>
            <a:headEnd/>
            <a:tailEnd/>
          </a:ln>
        </p:spPr>
        <p:txBody>
          <a:bodyPr wrap="none" lIns="192911" tIns="96455" rIns="192911" bIns="96455" anchor="ctr"/>
          <a:lstStyle/>
          <a:p>
            <a:pPr algn="ctr"/>
            <a:endParaRPr lang="fr-FR"/>
          </a:p>
        </p:txBody>
      </p:sp>
      <p:sp>
        <p:nvSpPr>
          <p:cNvPr id="6" name="TextBox 5"/>
          <p:cNvSpPr txBox="1"/>
          <p:nvPr/>
        </p:nvSpPr>
        <p:spPr>
          <a:xfrm>
            <a:off x="562504" y="1325002"/>
            <a:ext cx="18392151" cy="3539430"/>
          </a:xfrm>
          <a:prstGeom prst="rect">
            <a:avLst/>
          </a:prstGeom>
          <a:noFill/>
        </p:spPr>
        <p:txBody>
          <a:bodyPr wrap="none" rtlCol="0">
            <a:spAutoFit/>
          </a:bodyPr>
          <a:lstStyle/>
          <a:p>
            <a:r>
              <a:rPr lang="en-US" sz="3200" b="1" dirty="0"/>
              <a:t>A. Consider a leaky integrate-and-fire model with diffusive noise:</a:t>
            </a:r>
          </a:p>
          <a:p>
            <a:r>
              <a:rPr lang="en-US" sz="3200" dirty="0"/>
              <a:t>[ ] The membrane potential distribution is always Gaussian.</a:t>
            </a:r>
          </a:p>
          <a:p>
            <a:r>
              <a:rPr lang="en-US" sz="3200" dirty="0"/>
              <a:t>[ ] The membrane potential distribution is Gaussian for any time-dependent input.</a:t>
            </a:r>
          </a:p>
          <a:p>
            <a:r>
              <a:rPr lang="en-US" sz="3200" dirty="0"/>
              <a:t>[ ] The membrane potential distribution is approximately Gaussian for any time-dependent input, </a:t>
            </a:r>
          </a:p>
          <a:p>
            <a:r>
              <a:rPr lang="en-US" sz="3200" dirty="0"/>
              <a:t>     as long as the mean trajectory stays ‘far’ away from the firing threshold.</a:t>
            </a:r>
          </a:p>
          <a:p>
            <a:r>
              <a:rPr lang="en-US" sz="3200" dirty="0"/>
              <a:t>[ ] The membrane potential distribution is Gaussian for stationary input in the absence of a threshold.</a:t>
            </a:r>
          </a:p>
          <a:p>
            <a:r>
              <a:rPr lang="en-US" sz="3200" dirty="0"/>
              <a:t>[ ] The membrane potential distribution is always Gaussian for constant input and fixed noise level.</a:t>
            </a:r>
          </a:p>
        </p:txBody>
      </p:sp>
      <p:pic>
        <p:nvPicPr>
          <p:cNvPr id="7" name="Picture 14" descr="NoName"/>
          <p:cNvPicPr>
            <a:picLocks noChangeAspect="1" noChangeArrowheads="1"/>
          </p:cNvPicPr>
          <p:nvPr/>
        </p:nvPicPr>
        <p:blipFill>
          <a:blip r:embed="rId3" cstate="print"/>
          <a:srcRect/>
          <a:stretch>
            <a:fillRect/>
          </a:stretch>
        </p:blipFill>
        <p:spPr bwMode="auto">
          <a:xfrm>
            <a:off x="14706600" y="4864432"/>
            <a:ext cx="5106305" cy="2738989"/>
          </a:xfrm>
          <a:prstGeom prst="rect">
            <a:avLst/>
          </a:prstGeom>
          <a:noFill/>
          <a:ln w="9525">
            <a:noFill/>
            <a:miter lim="800000"/>
            <a:headEnd/>
            <a:tailEnd/>
          </a:ln>
        </p:spPr>
      </p:pic>
      <p:sp>
        <p:nvSpPr>
          <p:cNvPr id="8" name="TextBox 7"/>
          <p:cNvSpPr txBox="1"/>
          <p:nvPr/>
        </p:nvSpPr>
        <p:spPr>
          <a:xfrm>
            <a:off x="247650" y="7833420"/>
            <a:ext cx="21647849" cy="4031873"/>
          </a:xfrm>
          <a:prstGeom prst="rect">
            <a:avLst/>
          </a:prstGeom>
          <a:noFill/>
        </p:spPr>
        <p:txBody>
          <a:bodyPr wrap="none" rtlCol="0">
            <a:spAutoFit/>
          </a:bodyPr>
          <a:lstStyle/>
          <a:p>
            <a:r>
              <a:rPr lang="en-US" sz="3200" b="1" dirty="0"/>
              <a:t>B. Consider  a leaky integrate-and-fire model with diffusive noise for time-dependent input. The above figure</a:t>
            </a:r>
          </a:p>
          <a:p>
            <a:r>
              <a:rPr lang="en-US" sz="3200" b="1" dirty="0"/>
              <a:t>    (taken from an earlier slide) shows that</a:t>
            </a:r>
          </a:p>
          <a:p>
            <a:r>
              <a:rPr lang="en-US" sz="3200" dirty="0"/>
              <a:t>[ ] The </a:t>
            </a:r>
            <a:r>
              <a:rPr lang="en-US" sz="3200" dirty="0" err="1"/>
              <a:t>interspike</a:t>
            </a:r>
            <a:r>
              <a:rPr lang="en-US" sz="3200" dirty="0"/>
              <a:t> interval distribution is maximal where the </a:t>
            </a:r>
            <a:r>
              <a:rPr lang="en-US" sz="3200" dirty="0" err="1"/>
              <a:t>determinstic</a:t>
            </a:r>
            <a:r>
              <a:rPr lang="en-US" sz="3200" dirty="0"/>
              <a:t> reference trajectory is </a:t>
            </a:r>
            <a:r>
              <a:rPr lang="en-US" sz="3200" b="1" dirty="0"/>
              <a:t>closest</a:t>
            </a:r>
            <a:r>
              <a:rPr lang="en-US" sz="3200" dirty="0"/>
              <a:t> to the threshold.</a:t>
            </a:r>
          </a:p>
          <a:p>
            <a:r>
              <a:rPr lang="en-US" sz="3200" dirty="0"/>
              <a:t>[ ] The </a:t>
            </a:r>
            <a:r>
              <a:rPr lang="en-US" sz="3200" dirty="0" err="1"/>
              <a:t>interspike</a:t>
            </a:r>
            <a:r>
              <a:rPr lang="en-US" sz="3200" dirty="0"/>
              <a:t> interval vanishes for very long intervals if the </a:t>
            </a:r>
            <a:r>
              <a:rPr lang="en-US" sz="3200" dirty="0" err="1"/>
              <a:t>determinstic</a:t>
            </a:r>
            <a:r>
              <a:rPr lang="en-US" sz="3200" dirty="0"/>
              <a:t> reference trajectory </a:t>
            </a:r>
          </a:p>
          <a:p>
            <a:r>
              <a:rPr lang="en-US" sz="3200" dirty="0"/>
              <a:t>   has stayed  close to the threshold before - even if for long intervals it is very close to the threshold</a:t>
            </a:r>
          </a:p>
          <a:p>
            <a:r>
              <a:rPr lang="en-US" sz="3200" dirty="0"/>
              <a:t>[ ] If there are several peaks in the </a:t>
            </a:r>
            <a:r>
              <a:rPr lang="en-US" sz="3200" dirty="0" err="1"/>
              <a:t>interspike</a:t>
            </a:r>
            <a:r>
              <a:rPr lang="en-US" sz="3200" dirty="0"/>
              <a:t> interval distribution, peak n is always of smaller amplitude than peak n-1.</a:t>
            </a:r>
          </a:p>
          <a:p>
            <a:r>
              <a:rPr lang="en-US" sz="3200" dirty="0"/>
              <a:t>[ ] I would have ticked the same boxes (in the list of three options above) </a:t>
            </a:r>
          </a:p>
          <a:p>
            <a:r>
              <a:rPr lang="en-US" sz="3200" dirty="0"/>
              <a:t>           for a leaky integrate-and-fire model with escape noise.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96591FA-9779-4F0A-B1EB-4A8305D773E1}"/>
              </a:ext>
            </a:extLst>
          </p:cNvPr>
          <p:cNvPicPr>
            <a:picLocks noChangeAspect="1"/>
          </p:cNvPicPr>
          <p:nvPr/>
        </p:nvPicPr>
        <p:blipFill>
          <a:blip r:embed="rId2"/>
          <a:stretch>
            <a:fillRect/>
          </a:stretch>
        </p:blipFill>
        <p:spPr>
          <a:xfrm>
            <a:off x="0" y="0"/>
            <a:ext cx="21666097" cy="12152313"/>
          </a:xfrm>
          <a:prstGeom prst="rect">
            <a:avLst/>
          </a:prstGeom>
        </p:spPr>
      </p:pic>
    </p:spTree>
    <p:extLst>
      <p:ext uri="{BB962C8B-B14F-4D97-AF65-F5344CB8AC3E}">
        <p14:creationId xmlns:p14="http://schemas.microsoft.com/office/powerpoint/2010/main" val="3957459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26A1CB-9AEB-4F67-BC92-ADF5D067707A}"/>
              </a:ext>
            </a:extLst>
          </p:cNvPr>
          <p:cNvPicPr>
            <a:picLocks noChangeAspect="1"/>
          </p:cNvPicPr>
          <p:nvPr/>
        </p:nvPicPr>
        <p:blipFill>
          <a:blip r:embed="rId2"/>
          <a:stretch>
            <a:fillRect/>
          </a:stretch>
        </p:blipFill>
        <p:spPr>
          <a:xfrm>
            <a:off x="0" y="0"/>
            <a:ext cx="21627508" cy="12152313"/>
          </a:xfrm>
          <a:prstGeom prst="rect">
            <a:avLst/>
          </a:prstGeom>
        </p:spPr>
      </p:pic>
    </p:spTree>
    <p:extLst>
      <p:ext uri="{BB962C8B-B14F-4D97-AF65-F5344CB8AC3E}">
        <p14:creationId xmlns:p14="http://schemas.microsoft.com/office/powerpoint/2010/main" val="273448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8EE990-117D-4975-892B-8A4784BDD312}"/>
              </a:ext>
            </a:extLst>
          </p:cNvPr>
          <p:cNvPicPr>
            <a:picLocks noChangeAspect="1"/>
          </p:cNvPicPr>
          <p:nvPr/>
        </p:nvPicPr>
        <p:blipFill>
          <a:blip r:embed="rId3"/>
          <a:stretch>
            <a:fillRect/>
          </a:stretch>
        </p:blipFill>
        <p:spPr>
          <a:xfrm>
            <a:off x="0" y="0"/>
            <a:ext cx="21612469" cy="12152313"/>
          </a:xfrm>
          <a:prstGeom prst="rect">
            <a:avLst/>
          </a:prstGeom>
        </p:spPr>
      </p:pic>
    </p:spTree>
    <p:extLst>
      <p:ext uri="{BB962C8B-B14F-4D97-AF65-F5344CB8AC3E}">
        <p14:creationId xmlns:p14="http://schemas.microsoft.com/office/powerpoint/2010/main" val="3325870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25F702-899C-4F47-8282-5334B3BC395B}"/>
              </a:ext>
            </a:extLst>
          </p:cNvPr>
          <p:cNvPicPr>
            <a:picLocks noChangeAspect="1"/>
          </p:cNvPicPr>
          <p:nvPr/>
        </p:nvPicPr>
        <p:blipFill>
          <a:blip r:embed="rId2"/>
          <a:stretch>
            <a:fillRect/>
          </a:stretch>
        </p:blipFill>
        <p:spPr>
          <a:xfrm>
            <a:off x="-37698" y="0"/>
            <a:ext cx="21645161" cy="12123697"/>
          </a:xfrm>
          <a:prstGeom prst="rect">
            <a:avLst/>
          </a:prstGeom>
        </p:spPr>
      </p:pic>
    </p:spTree>
    <p:extLst>
      <p:ext uri="{BB962C8B-B14F-4D97-AF65-F5344CB8AC3E}">
        <p14:creationId xmlns:p14="http://schemas.microsoft.com/office/powerpoint/2010/main" val="377520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FD48423-64E1-43C6-BFBA-D6684ED8D664}"/>
              </a:ext>
            </a:extLst>
          </p:cNvPr>
          <p:cNvPicPr>
            <a:picLocks noChangeAspect="1"/>
          </p:cNvPicPr>
          <p:nvPr/>
        </p:nvPicPr>
        <p:blipFill>
          <a:blip r:embed="rId3"/>
          <a:stretch>
            <a:fillRect/>
          </a:stretch>
        </p:blipFill>
        <p:spPr>
          <a:xfrm>
            <a:off x="0" y="0"/>
            <a:ext cx="21426962" cy="11986591"/>
          </a:xfrm>
          <a:prstGeom prst="rect">
            <a:avLst/>
          </a:prstGeom>
        </p:spPr>
      </p:pic>
    </p:spTree>
    <p:extLst>
      <p:ext uri="{BB962C8B-B14F-4D97-AF65-F5344CB8AC3E}">
        <p14:creationId xmlns:p14="http://schemas.microsoft.com/office/powerpoint/2010/main" val="1525856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5299CD-7A93-49F2-A9DB-29AFF2C27F91}"/>
              </a:ext>
            </a:extLst>
          </p:cNvPr>
          <p:cNvPicPr>
            <a:picLocks noChangeAspect="1"/>
          </p:cNvPicPr>
          <p:nvPr/>
        </p:nvPicPr>
        <p:blipFill>
          <a:blip r:embed="rId2"/>
          <a:stretch>
            <a:fillRect/>
          </a:stretch>
        </p:blipFill>
        <p:spPr>
          <a:xfrm>
            <a:off x="0" y="0"/>
            <a:ext cx="21597429" cy="12152313"/>
          </a:xfrm>
          <a:prstGeom prst="rect">
            <a:avLst/>
          </a:prstGeom>
        </p:spPr>
      </p:pic>
    </p:spTree>
    <p:extLst>
      <p:ext uri="{BB962C8B-B14F-4D97-AF65-F5344CB8AC3E}">
        <p14:creationId xmlns:p14="http://schemas.microsoft.com/office/powerpoint/2010/main" val="2571773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900311" y="2278063"/>
            <a:ext cx="6122115" cy="2565488"/>
            <a:chOff x="2688" y="1056"/>
            <a:chExt cx="2640" cy="1296"/>
          </a:xfrm>
        </p:grpSpPr>
        <p:sp>
          <p:nvSpPr>
            <p:cNvPr id="26679"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26680"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26638"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40712"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82"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26641" name="Text Box 9"/>
          <p:cNvSpPr txBox="1">
            <a:spLocks noChangeArrowheads="1"/>
          </p:cNvSpPr>
          <p:nvPr/>
        </p:nvSpPr>
        <p:spPr bwMode="auto">
          <a:xfrm>
            <a:off x="1800622" y="1332883"/>
            <a:ext cx="3935432" cy="1364345"/>
          </a:xfrm>
          <a:prstGeom prst="rect">
            <a:avLst/>
          </a:prstGeom>
          <a:noFill/>
          <a:ln w="9525">
            <a:noFill/>
            <a:miter lim="800000"/>
            <a:headEnd/>
            <a:tailEnd/>
          </a:ln>
        </p:spPr>
        <p:txBody>
          <a:bodyPr wrap="none" lIns="192911" tIns="96455" rIns="192911" bIns="96455">
            <a:spAutoFit/>
          </a:bodyPr>
          <a:lstStyle/>
          <a:p>
            <a:r>
              <a:rPr lang="en-US" sz="3800" dirty="0"/>
              <a:t> escape process</a:t>
            </a:r>
          </a:p>
          <a:p>
            <a:r>
              <a:rPr lang="en-US" sz="3800" dirty="0"/>
              <a:t>   </a:t>
            </a:r>
          </a:p>
        </p:txBody>
      </p:sp>
      <p:sp>
        <p:nvSpPr>
          <p:cNvPr id="26644" name="Freeform 30"/>
          <p:cNvSpPr>
            <a:spLocks/>
          </p:cNvSpPr>
          <p:nvPr/>
        </p:nvSpPr>
        <p:spPr bwMode="auto">
          <a:xfrm>
            <a:off x="900311" y="2818165"/>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26645" name="Text Box 33"/>
          <p:cNvSpPr txBox="1">
            <a:spLocks noChangeArrowheads="1"/>
          </p:cNvSpPr>
          <p:nvPr/>
        </p:nvSpPr>
        <p:spPr bwMode="auto">
          <a:xfrm>
            <a:off x="3383669" y="3296382"/>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48197" name="Line 37"/>
          <p:cNvSpPr>
            <a:spLocks noChangeShapeType="1"/>
          </p:cNvSpPr>
          <p:nvPr/>
        </p:nvSpPr>
        <p:spPr bwMode="auto">
          <a:xfrm flipV="1">
            <a:off x="3241119" y="2548114"/>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sp>
        <p:nvSpPr>
          <p:cNvPr id="348222" name="Text Box 62"/>
          <p:cNvSpPr txBox="1">
            <a:spLocks noChangeArrowheads="1"/>
          </p:cNvSpPr>
          <p:nvPr/>
        </p:nvSpPr>
        <p:spPr bwMode="auto">
          <a:xfrm>
            <a:off x="2880995" y="4708525"/>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4" name="Group 70"/>
          <p:cNvGrpSpPr>
            <a:grpSpLocks/>
          </p:cNvGrpSpPr>
          <p:nvPr/>
        </p:nvGrpSpPr>
        <p:grpSpPr bwMode="auto">
          <a:xfrm>
            <a:off x="1980684" y="2953192"/>
            <a:ext cx="1260435" cy="762333"/>
            <a:chOff x="528" y="1104"/>
            <a:chExt cx="336" cy="271"/>
          </a:xfrm>
        </p:grpSpPr>
        <p:sp>
          <p:nvSpPr>
            <p:cNvPr id="26673"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26635"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240713" name="Equation" r:id="rId6" imgW="304560" imgH="203040" progId="Equation.3">
                    <p:embed/>
                  </p:oleObj>
                </mc:Choice>
                <mc:Fallback>
                  <p:oleObj name="Equation" r:id="rId6" imgW="304560" imgH="203040" progId="Equation.3">
                    <p:embed/>
                    <p:pic>
                      <p:nvPicPr>
                        <p:cNvPr id="0" name="Object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73"/>
          <p:cNvGrpSpPr>
            <a:grpSpLocks/>
          </p:cNvGrpSpPr>
          <p:nvPr/>
        </p:nvGrpSpPr>
        <p:grpSpPr bwMode="auto">
          <a:xfrm>
            <a:off x="682737" y="5721219"/>
            <a:ext cx="4899192" cy="1459966"/>
            <a:chOff x="182" y="2088"/>
            <a:chExt cx="1585" cy="519"/>
          </a:xfrm>
        </p:grpSpPr>
        <p:graphicFrame>
          <p:nvGraphicFramePr>
            <p:cNvPr id="26634" name="Object 74"/>
            <p:cNvGraphicFramePr>
              <a:graphicFrameLocks noChangeAspect="1"/>
            </p:cNvGraphicFramePr>
            <p:nvPr/>
          </p:nvGraphicFramePr>
          <p:xfrm>
            <a:off x="336" y="2352"/>
            <a:ext cx="1431" cy="255"/>
          </p:xfrm>
          <a:graphic>
            <a:graphicData uri="http://schemas.openxmlformats.org/presentationml/2006/ole">
              <mc:AlternateContent xmlns:mc="http://schemas.openxmlformats.org/markup-compatibility/2006">
                <mc:Choice xmlns:v="urn:schemas-microsoft-com:vml" Requires="v">
                  <p:oleObj spid="_x0000_s240714" name="Equation" r:id="rId8" imgW="1130040" imgH="203040" progId="Equation.3">
                    <p:embed/>
                  </p:oleObj>
                </mc:Choice>
                <mc:Fallback>
                  <p:oleObj name="Equation" r:id="rId8" imgW="1130040" imgH="203040" progId="Equation.3">
                    <p:embed/>
                    <p:pic>
                      <p:nvPicPr>
                        <p:cNvPr id="0" name="Object 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 y="2352"/>
                          <a:ext cx="1431"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2" name="Text Box 75"/>
            <p:cNvSpPr txBox="1">
              <a:spLocks noChangeArrowheads="1"/>
            </p:cNvSpPr>
            <p:nvPr/>
          </p:nvSpPr>
          <p:spPr bwMode="auto">
            <a:xfrm>
              <a:off x="182" y="2088"/>
              <a:ext cx="896" cy="241"/>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sp>
        <p:nvSpPr>
          <p:cNvPr id="26659" name="Line 115"/>
          <p:cNvSpPr>
            <a:spLocks noChangeShapeType="1"/>
          </p:cNvSpPr>
          <p:nvPr/>
        </p:nvSpPr>
        <p:spPr bwMode="auto">
          <a:xfrm flipV="1">
            <a:off x="1616810" y="7327463"/>
            <a:ext cx="0" cy="3189982"/>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0" name="Line 116"/>
          <p:cNvSpPr>
            <a:spLocks noChangeShapeType="1"/>
          </p:cNvSpPr>
          <p:nvPr/>
        </p:nvSpPr>
        <p:spPr bwMode="auto">
          <a:xfrm>
            <a:off x="1616810" y="10390857"/>
            <a:ext cx="5443129"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1" name="Text Box 117"/>
          <p:cNvSpPr txBox="1">
            <a:spLocks noChangeArrowheads="1"/>
          </p:cNvSpPr>
          <p:nvPr/>
        </p:nvSpPr>
        <p:spPr bwMode="auto">
          <a:xfrm>
            <a:off x="6673556" y="10424613"/>
            <a:ext cx="753472" cy="979624"/>
          </a:xfrm>
          <a:prstGeom prst="rect">
            <a:avLst/>
          </a:prstGeom>
          <a:noFill/>
          <a:ln w="9525">
            <a:noFill/>
            <a:miter lim="800000"/>
            <a:headEnd/>
            <a:tailEnd/>
          </a:ln>
        </p:spPr>
        <p:txBody>
          <a:bodyPr wrap="none" lIns="192911" tIns="96455" rIns="192911" bIns="96455">
            <a:spAutoFit/>
          </a:bodyPr>
          <a:lstStyle/>
          <a:p>
            <a:r>
              <a:rPr lang="fr-CH" sz="5100" i="1" dirty="0"/>
              <a:t>u</a:t>
            </a:r>
            <a:endParaRPr lang="fr-FR" sz="5100" i="1" dirty="0"/>
          </a:p>
        </p:txBody>
      </p:sp>
      <p:sp>
        <p:nvSpPr>
          <p:cNvPr id="26662" name="Line 119"/>
          <p:cNvSpPr>
            <a:spLocks noChangeShapeType="1"/>
          </p:cNvSpPr>
          <p:nvPr/>
        </p:nvSpPr>
        <p:spPr bwMode="auto">
          <a:xfrm>
            <a:off x="5188043" y="10261458"/>
            <a:ext cx="0" cy="255987"/>
          </a:xfrm>
          <a:prstGeom prst="line">
            <a:avLst/>
          </a:prstGeom>
          <a:noFill/>
          <a:ln w="9525">
            <a:solidFill>
              <a:schemeClr val="tx1"/>
            </a:solidFill>
            <a:round/>
            <a:headEnd/>
            <a:tailEnd/>
          </a:ln>
        </p:spPr>
        <p:txBody>
          <a:bodyPr lIns="192911" tIns="96455" rIns="192911" bIns="96455"/>
          <a:lstStyle/>
          <a:p>
            <a:endParaRPr lang="en-US"/>
          </a:p>
        </p:txBody>
      </p:sp>
      <p:graphicFrame>
        <p:nvGraphicFramePr>
          <p:cNvPr id="26629" name="Object 122"/>
          <p:cNvGraphicFramePr>
            <a:graphicFrameLocks noChangeAspect="1"/>
          </p:cNvGraphicFramePr>
          <p:nvPr/>
        </p:nvGraphicFramePr>
        <p:xfrm>
          <a:off x="4929203" y="10644030"/>
          <a:ext cx="600207" cy="720137"/>
        </p:xfrm>
        <a:graphic>
          <a:graphicData uri="http://schemas.openxmlformats.org/presentationml/2006/ole">
            <mc:AlternateContent xmlns:mc="http://schemas.openxmlformats.org/markup-compatibility/2006">
              <mc:Choice xmlns:v="urn:schemas-microsoft-com:vml" Requires="v">
                <p:oleObj spid="_x0000_s240715" name="Equation" r:id="rId10" imgW="126720" imgH="152280" progId="Equation.3">
                  <p:embed/>
                </p:oleObj>
              </mc:Choice>
              <mc:Fallback>
                <p:oleObj name="Equation" r:id="rId10" imgW="126720" imgH="152280" progId="Equation.3">
                  <p:embed/>
                  <p:pic>
                    <p:nvPicPr>
                      <p:cNvPr id="0" name="Object 1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29203" y="10644030"/>
                        <a:ext cx="600207" cy="72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3" name="Line 123"/>
          <p:cNvSpPr>
            <a:spLocks noChangeShapeType="1"/>
          </p:cNvSpPr>
          <p:nvPr/>
        </p:nvSpPr>
        <p:spPr bwMode="auto">
          <a:xfrm>
            <a:off x="5015483" y="11077238"/>
            <a:ext cx="0" cy="680755"/>
          </a:xfrm>
          <a:prstGeom prst="line">
            <a:avLst/>
          </a:prstGeom>
          <a:noFill/>
          <a:ln w="9525">
            <a:noFill/>
            <a:round/>
            <a:headEnd/>
            <a:tailEnd/>
          </a:ln>
        </p:spPr>
        <p:txBody>
          <a:bodyPr wrap="none" lIns="192911" tIns="96455" rIns="192911" bIns="96455" anchor="ctr"/>
          <a:lstStyle/>
          <a:p>
            <a:endParaRPr lang="en-US"/>
          </a:p>
        </p:txBody>
      </p:sp>
      <p:sp>
        <p:nvSpPr>
          <p:cNvPr id="26664" name="Freeform 125"/>
          <p:cNvSpPr>
            <a:spLocks/>
          </p:cNvSpPr>
          <p:nvPr/>
        </p:nvSpPr>
        <p:spPr bwMode="auto">
          <a:xfrm>
            <a:off x="1616810" y="7710035"/>
            <a:ext cx="4591586" cy="2700514"/>
          </a:xfrm>
          <a:custGeom>
            <a:avLst/>
            <a:gdLst>
              <a:gd name="T0" fmla="*/ 0 w 1224"/>
              <a:gd name="T1" fmla="*/ 2147483647 h 960"/>
              <a:gd name="T2" fmla="*/ 2147483647 w 1224"/>
              <a:gd name="T3" fmla="*/ 2147483647 h 960"/>
              <a:gd name="T4" fmla="*/ 2147483647 w 1224"/>
              <a:gd name="T5" fmla="*/ 2147483647 h 960"/>
              <a:gd name="T6" fmla="*/ 2147483647 w 1224"/>
              <a:gd name="T7" fmla="*/ 0 h 960"/>
              <a:gd name="T8" fmla="*/ 0 60000 65536"/>
              <a:gd name="T9" fmla="*/ 0 60000 65536"/>
              <a:gd name="T10" fmla="*/ 0 60000 65536"/>
              <a:gd name="T11" fmla="*/ 0 60000 65536"/>
              <a:gd name="T12" fmla="*/ 0 w 1224"/>
              <a:gd name="T13" fmla="*/ 0 h 960"/>
              <a:gd name="T14" fmla="*/ 1224 w 1224"/>
              <a:gd name="T15" fmla="*/ 960 h 960"/>
            </a:gdLst>
            <a:ahLst/>
            <a:cxnLst>
              <a:cxn ang="T8">
                <a:pos x="T0" y="T1"/>
              </a:cxn>
              <a:cxn ang="T9">
                <a:pos x="T2" y="T3"/>
              </a:cxn>
              <a:cxn ang="T10">
                <a:pos x="T4" y="T5"/>
              </a:cxn>
              <a:cxn ang="T11">
                <a:pos x="T6" y="T7"/>
              </a:cxn>
            </a:cxnLst>
            <a:rect l="T12" t="T13" r="T14" b="T15"/>
            <a:pathLst>
              <a:path w="1224" h="960">
                <a:moveTo>
                  <a:pt x="0" y="953"/>
                </a:moveTo>
                <a:cubicBezTo>
                  <a:pt x="298" y="956"/>
                  <a:pt x="597" y="960"/>
                  <a:pt x="771" y="907"/>
                </a:cubicBezTo>
                <a:cubicBezTo>
                  <a:pt x="945" y="854"/>
                  <a:pt x="968" y="786"/>
                  <a:pt x="1043" y="635"/>
                </a:cubicBezTo>
                <a:cubicBezTo>
                  <a:pt x="1118" y="484"/>
                  <a:pt x="1171" y="242"/>
                  <a:pt x="1224" y="0"/>
                </a:cubicBezTo>
              </a:path>
            </a:pathLst>
          </a:custGeom>
          <a:noFill/>
          <a:ln w="38100">
            <a:solidFill>
              <a:srgbClr val="33CC33"/>
            </a:solidFill>
            <a:round/>
            <a:headEnd/>
            <a:tailEnd/>
          </a:ln>
        </p:spPr>
        <p:txBody>
          <a:bodyPr lIns="192911" tIns="96455" rIns="192911" bIns="96455"/>
          <a:lstStyle/>
          <a:p>
            <a:endParaRPr lang="en-US"/>
          </a:p>
        </p:txBody>
      </p:sp>
      <p:sp>
        <p:nvSpPr>
          <p:cNvPr id="5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8.4</a:t>
            </a:r>
            <a:r>
              <a:rPr lang="en-US" sz="6600" dirty="0">
                <a:solidFill>
                  <a:srgbClr val="FF0000"/>
                </a:solidFill>
                <a:latin typeface="Impact" charset="0"/>
                <a:ea typeface="ＭＳ Ｐゴシック" charset="0"/>
                <a:cs typeface="Impact" charset="0"/>
              </a:rPr>
              <a:t> stochastic intensity</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0" name="Straight Connector 5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6" name="Group 73"/>
          <p:cNvGrpSpPr>
            <a:grpSpLocks/>
          </p:cNvGrpSpPr>
          <p:nvPr/>
        </p:nvGrpSpPr>
        <p:grpSpPr bwMode="auto">
          <a:xfrm>
            <a:off x="8940593" y="7412348"/>
            <a:ext cx="8871092" cy="3001510"/>
            <a:chOff x="182" y="1719"/>
            <a:chExt cx="2870" cy="1067"/>
          </a:xfrm>
        </p:grpSpPr>
        <p:graphicFrame>
          <p:nvGraphicFramePr>
            <p:cNvPr id="62" name="Object 74"/>
            <p:cNvGraphicFramePr>
              <a:graphicFrameLocks noChangeAspect="1"/>
            </p:cNvGraphicFramePr>
            <p:nvPr/>
          </p:nvGraphicFramePr>
          <p:xfrm>
            <a:off x="1267" y="1719"/>
            <a:ext cx="1785" cy="1067"/>
          </p:xfrm>
          <a:graphic>
            <a:graphicData uri="http://schemas.openxmlformats.org/presentationml/2006/ole">
              <mc:AlternateContent xmlns:mc="http://schemas.openxmlformats.org/markup-compatibility/2006">
                <mc:Choice xmlns:v="urn:schemas-microsoft-com:vml" Requires="v">
                  <p:oleObj spid="_x0000_s240716" name="Equation" r:id="rId12" imgW="1409400" imgH="850680" progId="Equation.DSMT4">
                    <p:embed/>
                  </p:oleObj>
                </mc:Choice>
                <mc:Fallback>
                  <p:oleObj name="Equation" r:id="rId12" imgW="1409400" imgH="85068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7" y="1719"/>
                          <a:ext cx="1785" cy="1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Text Box 75"/>
            <p:cNvSpPr txBox="1">
              <a:spLocks noChangeArrowheads="1"/>
            </p:cNvSpPr>
            <p:nvPr/>
          </p:nvSpPr>
          <p:spPr bwMode="auto">
            <a:xfrm>
              <a:off x="182" y="1764"/>
              <a:ext cx="799" cy="241"/>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examples</a:t>
              </a:r>
              <a:endParaRPr lang="en-US" sz="3800" dirty="0"/>
            </a:p>
          </p:txBody>
        </p:sp>
      </p:grpSp>
      <p:sp>
        <p:nvSpPr>
          <p:cNvPr id="34" name="TextBox 33"/>
          <p:cNvSpPr txBox="1"/>
          <p:nvPr/>
        </p:nvSpPr>
        <p:spPr>
          <a:xfrm>
            <a:off x="8940593" y="1755334"/>
            <a:ext cx="11062644" cy="1846659"/>
          </a:xfrm>
          <a:prstGeom prst="rect">
            <a:avLst/>
          </a:prstGeom>
          <a:noFill/>
        </p:spPr>
        <p:txBody>
          <a:bodyPr wrap="none" rtlCol="0">
            <a:spAutoFit/>
          </a:bodyPr>
          <a:lstStyle/>
          <a:p>
            <a:r>
              <a:rPr lang="en-US" dirty="0"/>
              <a:t>Escape rate = stochastic intensity</a:t>
            </a:r>
          </a:p>
          <a:p>
            <a:r>
              <a:rPr lang="en-US" dirty="0"/>
              <a:t>                       of point process</a:t>
            </a:r>
          </a:p>
        </p:txBody>
      </p:sp>
      <p:graphicFrame>
        <p:nvGraphicFramePr>
          <p:cNvPr id="36" name="Object 74"/>
          <p:cNvGraphicFramePr>
            <a:graphicFrameLocks noChangeAspect="1"/>
          </p:cNvGraphicFramePr>
          <p:nvPr/>
        </p:nvGraphicFramePr>
        <p:xfrm>
          <a:off x="12137327" y="4143375"/>
          <a:ext cx="3530600" cy="717550"/>
        </p:xfrm>
        <a:graphic>
          <a:graphicData uri="http://schemas.openxmlformats.org/presentationml/2006/ole">
            <mc:AlternateContent xmlns:mc="http://schemas.openxmlformats.org/markup-compatibility/2006">
              <mc:Choice xmlns:v="urn:schemas-microsoft-com:vml" Requires="v">
                <p:oleObj spid="_x0000_s240717" name="Equation" r:id="rId14" imgW="901440" imgH="203040" progId="Equation.DSMT4">
                  <p:embed/>
                </p:oleObj>
              </mc:Choice>
              <mc:Fallback>
                <p:oleObj name="Equation" r:id="rId14" imgW="901440" imgH="20304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37327" y="4143375"/>
                        <a:ext cx="3530600"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73" name="Object 9"/>
          <p:cNvGraphicFramePr>
            <a:graphicFrameLocks noChangeAspect="1"/>
          </p:cNvGraphicFramePr>
          <p:nvPr/>
        </p:nvGraphicFramePr>
        <p:xfrm>
          <a:off x="760284" y="4970599"/>
          <a:ext cx="398463" cy="717550"/>
        </p:xfrm>
        <a:graphic>
          <a:graphicData uri="http://schemas.openxmlformats.org/presentationml/2006/ole">
            <mc:AlternateContent xmlns:mc="http://schemas.openxmlformats.org/markup-compatibility/2006">
              <mc:Choice xmlns:v="urn:schemas-microsoft-com:vml" Requires="v">
                <p:oleObj spid="_x0000_s240718" name="Equation" r:id="rId16" imgW="101520" imgH="203040" progId="Equation.DSMT4">
                  <p:embed/>
                </p:oleObj>
              </mc:Choice>
              <mc:Fallback>
                <p:oleObj name="Equation" r:id="rId16" imgW="101520" imgH="20304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0284" y="4970599"/>
                        <a:ext cx="398463"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482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7" grpId="0" animBg="1"/>
      <p:bldP spid="348222"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FD2343-EA16-4C68-B2E4-58FE10705C00}"/>
              </a:ext>
            </a:extLst>
          </p:cNvPr>
          <p:cNvPicPr>
            <a:picLocks noChangeAspect="1"/>
          </p:cNvPicPr>
          <p:nvPr/>
        </p:nvPicPr>
        <p:blipFill>
          <a:blip r:embed="rId2"/>
          <a:stretch>
            <a:fillRect/>
          </a:stretch>
        </p:blipFill>
        <p:spPr>
          <a:xfrm>
            <a:off x="0" y="0"/>
            <a:ext cx="21681174" cy="12152313"/>
          </a:xfrm>
          <a:prstGeom prst="rect">
            <a:avLst/>
          </a:prstGeom>
        </p:spPr>
      </p:pic>
    </p:spTree>
    <p:extLst>
      <p:ext uri="{BB962C8B-B14F-4D97-AF65-F5344CB8AC3E}">
        <p14:creationId xmlns:p14="http://schemas.microsoft.com/office/powerpoint/2010/main" val="3753872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913925-4EDA-434A-881A-2FB5229F153E}"/>
              </a:ext>
            </a:extLst>
          </p:cNvPr>
          <p:cNvPicPr>
            <a:picLocks noChangeAspect="1"/>
          </p:cNvPicPr>
          <p:nvPr/>
        </p:nvPicPr>
        <p:blipFill>
          <a:blip r:embed="rId2"/>
          <a:stretch>
            <a:fillRect/>
          </a:stretch>
        </p:blipFill>
        <p:spPr>
          <a:xfrm>
            <a:off x="0" y="-1"/>
            <a:ext cx="21589107" cy="12152313"/>
          </a:xfrm>
          <a:prstGeom prst="rect">
            <a:avLst/>
          </a:prstGeom>
        </p:spPr>
      </p:pic>
    </p:spTree>
    <p:extLst>
      <p:ext uri="{BB962C8B-B14F-4D97-AF65-F5344CB8AC3E}">
        <p14:creationId xmlns:p14="http://schemas.microsoft.com/office/powerpoint/2010/main" val="4182309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BE55676-CD44-4343-9B64-E64BC93CC525}"/>
              </a:ext>
            </a:extLst>
          </p:cNvPr>
          <p:cNvPicPr>
            <a:picLocks noChangeAspect="1"/>
          </p:cNvPicPr>
          <p:nvPr/>
        </p:nvPicPr>
        <p:blipFill>
          <a:blip r:embed="rId2"/>
          <a:stretch>
            <a:fillRect/>
          </a:stretch>
        </p:blipFill>
        <p:spPr>
          <a:xfrm>
            <a:off x="0" y="0"/>
            <a:ext cx="21704877" cy="12152313"/>
          </a:xfrm>
          <a:prstGeom prst="rect">
            <a:avLst/>
          </a:prstGeom>
        </p:spPr>
      </p:pic>
    </p:spTree>
    <p:extLst>
      <p:ext uri="{BB962C8B-B14F-4D97-AF65-F5344CB8AC3E}">
        <p14:creationId xmlns:p14="http://schemas.microsoft.com/office/powerpoint/2010/main" val="27701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1693239" y="3330074"/>
            <a:ext cx="6122115" cy="2565488"/>
            <a:chOff x="2688" y="1056"/>
            <a:chExt cx="2640" cy="1296"/>
          </a:xfrm>
        </p:grpSpPr>
        <p:sp>
          <p:nvSpPr>
            <p:cNvPr id="26679"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26680"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26638"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41726"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82" name="Line 8"/>
              <p:cNvSpPr>
                <a:spLocks noChangeShapeType="1"/>
              </p:cNvSpPr>
              <p:nvPr/>
            </p:nvSpPr>
            <p:spPr bwMode="auto">
              <a:xfrm>
                <a:off x="2688" y="1411"/>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26645" name="Text Box 33"/>
          <p:cNvSpPr txBox="1">
            <a:spLocks noChangeArrowheads="1"/>
          </p:cNvSpPr>
          <p:nvPr/>
        </p:nvSpPr>
        <p:spPr bwMode="auto">
          <a:xfrm>
            <a:off x="502674" y="3252964"/>
            <a:ext cx="1370628" cy="979624"/>
          </a:xfrm>
          <a:prstGeom prst="rect">
            <a:avLst/>
          </a:prstGeom>
          <a:noFill/>
          <a:ln w="9525">
            <a:noFill/>
            <a:miter lim="800000"/>
            <a:headEnd/>
            <a:tailEnd/>
          </a:ln>
        </p:spPr>
        <p:txBody>
          <a:bodyPr wrap="none" lIns="192911" tIns="96455" rIns="192911" bIns="96455">
            <a:spAutoFit/>
          </a:bodyPr>
          <a:lstStyle/>
          <a:p>
            <a:r>
              <a:rPr lang="en-US" sz="5100" i="1" dirty="0">
                <a:solidFill>
                  <a:srgbClr val="FF0000"/>
                </a:solidFill>
              </a:rPr>
              <a:t>u(t)</a:t>
            </a:r>
            <a:endParaRPr lang="en-US" sz="5100" i="1" dirty="0"/>
          </a:p>
        </p:txBody>
      </p:sp>
      <p:sp>
        <p:nvSpPr>
          <p:cNvPr id="348222" name="Text Box 62"/>
          <p:cNvSpPr txBox="1">
            <a:spLocks noChangeArrowheads="1"/>
          </p:cNvSpPr>
          <p:nvPr/>
        </p:nvSpPr>
        <p:spPr bwMode="auto">
          <a:xfrm>
            <a:off x="7815354" y="5740032"/>
            <a:ext cx="570730" cy="979624"/>
          </a:xfrm>
          <a:prstGeom prst="rect">
            <a:avLst/>
          </a:prstGeom>
          <a:noFill/>
          <a:ln w="9525">
            <a:noFill/>
            <a:miter lim="800000"/>
            <a:headEnd/>
            <a:tailEnd/>
          </a:ln>
        </p:spPr>
        <p:txBody>
          <a:bodyPr wrap="none" lIns="192911" tIns="96455" rIns="192911" bIns="96455">
            <a:spAutoFit/>
          </a:bodyPr>
          <a:lstStyle/>
          <a:p>
            <a:r>
              <a:rPr lang="en-US" sz="5100" dirty="0"/>
              <a:t>t</a:t>
            </a:r>
            <a:endParaRPr lang="en-US" sz="3800" dirty="0"/>
          </a:p>
        </p:txBody>
      </p:sp>
      <p:grpSp>
        <p:nvGrpSpPr>
          <p:cNvPr id="4" name="Group 70"/>
          <p:cNvGrpSpPr>
            <a:grpSpLocks/>
          </p:cNvGrpSpPr>
          <p:nvPr/>
        </p:nvGrpSpPr>
        <p:grpSpPr bwMode="auto">
          <a:xfrm>
            <a:off x="3059362" y="4005203"/>
            <a:ext cx="1049307" cy="762334"/>
            <a:chOff x="528" y="1104"/>
            <a:chExt cx="336" cy="271"/>
          </a:xfrm>
        </p:grpSpPr>
        <p:sp>
          <p:nvSpPr>
            <p:cNvPr id="26673"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26635"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241727" name="Equation" r:id="rId6" imgW="304560" imgH="203040" progId="Equation.3">
                    <p:embed/>
                  </p:oleObj>
                </mc:Choice>
                <mc:Fallback>
                  <p:oleObj name="Equation" r:id="rId6" imgW="304560" imgH="203040" progId="Equation.3">
                    <p:embed/>
                    <p:pic>
                      <p:nvPicPr>
                        <p:cNvPr id="0" name="Object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73"/>
          <p:cNvGrpSpPr>
            <a:grpSpLocks/>
          </p:cNvGrpSpPr>
          <p:nvPr/>
        </p:nvGrpSpPr>
        <p:grpSpPr bwMode="auto">
          <a:xfrm>
            <a:off x="14040829" y="1550359"/>
            <a:ext cx="4899192" cy="1459966"/>
            <a:chOff x="182" y="2088"/>
            <a:chExt cx="1585" cy="519"/>
          </a:xfrm>
        </p:grpSpPr>
        <p:graphicFrame>
          <p:nvGraphicFramePr>
            <p:cNvPr id="26634" name="Object 74"/>
            <p:cNvGraphicFramePr>
              <a:graphicFrameLocks noChangeAspect="1"/>
            </p:cNvGraphicFramePr>
            <p:nvPr/>
          </p:nvGraphicFramePr>
          <p:xfrm>
            <a:off x="336" y="2352"/>
            <a:ext cx="1431" cy="255"/>
          </p:xfrm>
          <a:graphic>
            <a:graphicData uri="http://schemas.openxmlformats.org/presentationml/2006/ole">
              <mc:AlternateContent xmlns:mc="http://schemas.openxmlformats.org/markup-compatibility/2006">
                <mc:Choice xmlns:v="urn:schemas-microsoft-com:vml" Requires="v">
                  <p:oleObj spid="_x0000_s241728" name="Equation" r:id="rId8" imgW="1130040" imgH="203040" progId="Equation.3">
                    <p:embed/>
                  </p:oleObj>
                </mc:Choice>
                <mc:Fallback>
                  <p:oleObj name="Equation" r:id="rId8" imgW="1130040" imgH="203040" progId="Equation.3">
                    <p:embed/>
                    <p:pic>
                      <p:nvPicPr>
                        <p:cNvPr id="0" name="Object 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 y="2352"/>
                          <a:ext cx="1431"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2" name="Text Box 75"/>
            <p:cNvSpPr txBox="1">
              <a:spLocks noChangeArrowheads="1"/>
            </p:cNvSpPr>
            <p:nvPr/>
          </p:nvSpPr>
          <p:spPr bwMode="auto">
            <a:xfrm>
              <a:off x="182" y="2088"/>
              <a:ext cx="896" cy="241"/>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sp>
        <p:nvSpPr>
          <p:cNvPr id="26659" name="Line 115"/>
          <p:cNvSpPr>
            <a:spLocks noChangeShapeType="1"/>
          </p:cNvSpPr>
          <p:nvPr/>
        </p:nvSpPr>
        <p:spPr bwMode="auto">
          <a:xfrm flipV="1">
            <a:off x="13516186" y="2737462"/>
            <a:ext cx="0" cy="3189982"/>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0" name="Line 116"/>
          <p:cNvSpPr>
            <a:spLocks noChangeShapeType="1"/>
          </p:cNvSpPr>
          <p:nvPr/>
        </p:nvSpPr>
        <p:spPr bwMode="auto">
          <a:xfrm>
            <a:off x="13516186" y="5800856"/>
            <a:ext cx="5443129"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1" name="Text Box 117"/>
          <p:cNvSpPr txBox="1">
            <a:spLocks noChangeArrowheads="1"/>
          </p:cNvSpPr>
          <p:nvPr/>
        </p:nvSpPr>
        <p:spPr bwMode="auto">
          <a:xfrm>
            <a:off x="18572932" y="5834612"/>
            <a:ext cx="753472" cy="979624"/>
          </a:xfrm>
          <a:prstGeom prst="rect">
            <a:avLst/>
          </a:prstGeom>
          <a:noFill/>
          <a:ln w="9525">
            <a:noFill/>
            <a:miter lim="800000"/>
            <a:headEnd/>
            <a:tailEnd/>
          </a:ln>
        </p:spPr>
        <p:txBody>
          <a:bodyPr wrap="none" lIns="192911" tIns="96455" rIns="192911" bIns="96455">
            <a:spAutoFit/>
          </a:bodyPr>
          <a:lstStyle/>
          <a:p>
            <a:r>
              <a:rPr lang="fr-CH" sz="5100" i="1" dirty="0"/>
              <a:t>u</a:t>
            </a:r>
            <a:endParaRPr lang="fr-FR" sz="5100" i="1" dirty="0"/>
          </a:p>
        </p:txBody>
      </p:sp>
      <p:sp>
        <p:nvSpPr>
          <p:cNvPr id="26662" name="Line 119"/>
          <p:cNvSpPr>
            <a:spLocks noChangeShapeType="1"/>
          </p:cNvSpPr>
          <p:nvPr/>
        </p:nvSpPr>
        <p:spPr bwMode="auto">
          <a:xfrm>
            <a:off x="17087419" y="5671457"/>
            <a:ext cx="0" cy="255987"/>
          </a:xfrm>
          <a:prstGeom prst="line">
            <a:avLst/>
          </a:prstGeom>
          <a:noFill/>
          <a:ln w="9525">
            <a:solidFill>
              <a:schemeClr val="tx1"/>
            </a:solidFill>
            <a:round/>
            <a:headEnd/>
            <a:tailEnd/>
          </a:ln>
        </p:spPr>
        <p:txBody>
          <a:bodyPr lIns="192911" tIns="96455" rIns="192911" bIns="96455"/>
          <a:lstStyle/>
          <a:p>
            <a:endParaRPr lang="en-US"/>
          </a:p>
        </p:txBody>
      </p:sp>
      <p:graphicFrame>
        <p:nvGraphicFramePr>
          <p:cNvPr id="26629" name="Object 122"/>
          <p:cNvGraphicFramePr>
            <a:graphicFrameLocks noChangeAspect="1"/>
          </p:cNvGraphicFramePr>
          <p:nvPr/>
        </p:nvGraphicFramePr>
        <p:xfrm>
          <a:off x="16828579" y="6054029"/>
          <a:ext cx="600207" cy="720137"/>
        </p:xfrm>
        <a:graphic>
          <a:graphicData uri="http://schemas.openxmlformats.org/presentationml/2006/ole">
            <mc:AlternateContent xmlns:mc="http://schemas.openxmlformats.org/markup-compatibility/2006">
              <mc:Choice xmlns:v="urn:schemas-microsoft-com:vml" Requires="v">
                <p:oleObj spid="_x0000_s241729" name="Equation" r:id="rId10" imgW="126720" imgH="152280" progId="Equation.3">
                  <p:embed/>
                </p:oleObj>
              </mc:Choice>
              <mc:Fallback>
                <p:oleObj name="Equation" r:id="rId10" imgW="126720" imgH="152280" progId="Equation.3">
                  <p:embed/>
                  <p:pic>
                    <p:nvPicPr>
                      <p:cNvPr id="0" name="Object 1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828579" y="6054029"/>
                        <a:ext cx="600207" cy="72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3" name="Line 123"/>
          <p:cNvSpPr>
            <a:spLocks noChangeShapeType="1"/>
          </p:cNvSpPr>
          <p:nvPr/>
        </p:nvSpPr>
        <p:spPr bwMode="auto">
          <a:xfrm>
            <a:off x="16006508" y="7154436"/>
            <a:ext cx="0" cy="680755"/>
          </a:xfrm>
          <a:prstGeom prst="line">
            <a:avLst/>
          </a:prstGeom>
          <a:noFill/>
          <a:ln w="9525">
            <a:noFill/>
            <a:round/>
            <a:headEnd/>
            <a:tailEnd/>
          </a:ln>
        </p:spPr>
        <p:txBody>
          <a:bodyPr wrap="none" lIns="192911" tIns="96455" rIns="192911" bIns="96455" anchor="ctr"/>
          <a:lstStyle/>
          <a:p>
            <a:endParaRPr lang="en-US"/>
          </a:p>
        </p:txBody>
      </p:sp>
      <p:sp>
        <p:nvSpPr>
          <p:cNvPr id="26664" name="Freeform 125"/>
          <p:cNvSpPr>
            <a:spLocks/>
          </p:cNvSpPr>
          <p:nvPr/>
        </p:nvSpPr>
        <p:spPr bwMode="auto">
          <a:xfrm>
            <a:off x="13516186" y="3120034"/>
            <a:ext cx="4591586" cy="2700514"/>
          </a:xfrm>
          <a:custGeom>
            <a:avLst/>
            <a:gdLst>
              <a:gd name="T0" fmla="*/ 0 w 1224"/>
              <a:gd name="T1" fmla="*/ 2147483647 h 960"/>
              <a:gd name="T2" fmla="*/ 2147483647 w 1224"/>
              <a:gd name="T3" fmla="*/ 2147483647 h 960"/>
              <a:gd name="T4" fmla="*/ 2147483647 w 1224"/>
              <a:gd name="T5" fmla="*/ 2147483647 h 960"/>
              <a:gd name="T6" fmla="*/ 2147483647 w 1224"/>
              <a:gd name="T7" fmla="*/ 0 h 960"/>
              <a:gd name="T8" fmla="*/ 0 60000 65536"/>
              <a:gd name="T9" fmla="*/ 0 60000 65536"/>
              <a:gd name="T10" fmla="*/ 0 60000 65536"/>
              <a:gd name="T11" fmla="*/ 0 60000 65536"/>
              <a:gd name="T12" fmla="*/ 0 w 1224"/>
              <a:gd name="T13" fmla="*/ 0 h 960"/>
              <a:gd name="T14" fmla="*/ 1224 w 1224"/>
              <a:gd name="T15" fmla="*/ 960 h 960"/>
            </a:gdLst>
            <a:ahLst/>
            <a:cxnLst>
              <a:cxn ang="T8">
                <a:pos x="T0" y="T1"/>
              </a:cxn>
              <a:cxn ang="T9">
                <a:pos x="T2" y="T3"/>
              </a:cxn>
              <a:cxn ang="T10">
                <a:pos x="T4" y="T5"/>
              </a:cxn>
              <a:cxn ang="T11">
                <a:pos x="T6" y="T7"/>
              </a:cxn>
            </a:cxnLst>
            <a:rect l="T12" t="T13" r="T14" b="T15"/>
            <a:pathLst>
              <a:path w="1224" h="960">
                <a:moveTo>
                  <a:pt x="0" y="953"/>
                </a:moveTo>
                <a:cubicBezTo>
                  <a:pt x="298" y="956"/>
                  <a:pt x="597" y="960"/>
                  <a:pt x="771" y="907"/>
                </a:cubicBezTo>
                <a:cubicBezTo>
                  <a:pt x="945" y="854"/>
                  <a:pt x="968" y="786"/>
                  <a:pt x="1043" y="635"/>
                </a:cubicBezTo>
                <a:cubicBezTo>
                  <a:pt x="1118" y="484"/>
                  <a:pt x="1171" y="242"/>
                  <a:pt x="1224" y="0"/>
                </a:cubicBezTo>
              </a:path>
            </a:pathLst>
          </a:custGeom>
          <a:noFill/>
          <a:ln w="38100">
            <a:solidFill>
              <a:srgbClr val="33CC33"/>
            </a:solidFill>
            <a:round/>
            <a:headEnd/>
            <a:tailEnd/>
          </a:ln>
        </p:spPr>
        <p:txBody>
          <a:bodyPr lIns="192911" tIns="96455" rIns="192911" bIns="96455"/>
          <a:lstStyle/>
          <a:p>
            <a:endParaRPr lang="en-US"/>
          </a:p>
        </p:txBody>
      </p:sp>
      <p:sp>
        <p:nvSpPr>
          <p:cNvPr id="5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8.4</a:t>
            </a:r>
            <a:r>
              <a:rPr lang="en-US" sz="6600" dirty="0">
                <a:solidFill>
                  <a:srgbClr val="FF0000"/>
                </a:solidFill>
                <a:latin typeface="Impact" charset="0"/>
                <a:ea typeface="ＭＳ Ｐゴシック" charset="0"/>
                <a:cs typeface="Impact" charset="0"/>
              </a:rPr>
              <a:t> mean waiting time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0" name="Straight Connector 5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6" name="Group 3"/>
          <p:cNvGrpSpPr>
            <a:grpSpLocks/>
          </p:cNvGrpSpPr>
          <p:nvPr/>
        </p:nvGrpSpPr>
        <p:grpSpPr bwMode="auto">
          <a:xfrm>
            <a:off x="1693239" y="6832304"/>
            <a:ext cx="6122115" cy="2565488"/>
            <a:chOff x="2688" y="1056"/>
            <a:chExt cx="2640" cy="1296"/>
          </a:xfrm>
        </p:grpSpPr>
        <p:sp>
          <p:nvSpPr>
            <p:cNvPr id="35"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36"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sp>
        <p:nvSpPr>
          <p:cNvPr id="48" name="Text Box 62"/>
          <p:cNvSpPr txBox="1">
            <a:spLocks noChangeArrowheads="1"/>
          </p:cNvSpPr>
          <p:nvPr/>
        </p:nvSpPr>
        <p:spPr bwMode="auto">
          <a:xfrm>
            <a:off x="7815354" y="8907980"/>
            <a:ext cx="570730" cy="979624"/>
          </a:xfrm>
          <a:prstGeom prst="rect">
            <a:avLst/>
          </a:prstGeom>
          <a:noFill/>
          <a:ln w="9525">
            <a:noFill/>
            <a:miter lim="800000"/>
            <a:headEnd/>
            <a:tailEnd/>
          </a:ln>
        </p:spPr>
        <p:txBody>
          <a:bodyPr wrap="none" lIns="192911" tIns="96455" rIns="192911" bIns="96455">
            <a:spAutoFit/>
          </a:bodyPr>
          <a:lstStyle/>
          <a:p>
            <a:r>
              <a:rPr lang="en-US" sz="5100" dirty="0"/>
              <a:t>t</a:t>
            </a:r>
            <a:endParaRPr lang="en-US" sz="3800" dirty="0"/>
          </a:p>
        </p:txBody>
      </p:sp>
      <p:cxnSp>
        <p:nvCxnSpPr>
          <p:cNvPr id="50" name="Straight Connector 49"/>
          <p:cNvCxnSpPr/>
          <p:nvPr/>
        </p:nvCxnSpPr>
        <p:spPr>
          <a:xfrm>
            <a:off x="1693239" y="5740032"/>
            <a:ext cx="212968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22919" y="4767536"/>
            <a:ext cx="2420329" cy="0"/>
          </a:xfrm>
          <a:prstGeom prst="line">
            <a:avLst/>
          </a:prstGeom>
          <a:ln w="28575">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53" name="Text Box 33"/>
          <p:cNvSpPr txBox="1">
            <a:spLocks noChangeArrowheads="1"/>
          </p:cNvSpPr>
          <p:nvPr/>
        </p:nvSpPr>
        <p:spPr bwMode="auto">
          <a:xfrm>
            <a:off x="322611" y="6555812"/>
            <a:ext cx="1187885" cy="979624"/>
          </a:xfrm>
          <a:prstGeom prst="rect">
            <a:avLst/>
          </a:prstGeom>
          <a:noFill/>
          <a:ln w="9525">
            <a:noFill/>
            <a:miter lim="800000"/>
            <a:headEnd/>
            <a:tailEnd/>
          </a:ln>
        </p:spPr>
        <p:txBody>
          <a:bodyPr wrap="none" lIns="192911" tIns="96455" rIns="192911" bIns="96455">
            <a:spAutoFit/>
          </a:bodyPr>
          <a:lstStyle/>
          <a:p>
            <a:r>
              <a:rPr lang="en-US" sz="5100" i="1" dirty="0">
                <a:solidFill>
                  <a:srgbClr val="0076FF"/>
                </a:solidFill>
              </a:rPr>
              <a:t>I(t)</a:t>
            </a:r>
          </a:p>
        </p:txBody>
      </p:sp>
      <p:graphicFrame>
        <p:nvGraphicFramePr>
          <p:cNvPr id="54" name="Object 4"/>
          <p:cNvGraphicFramePr>
            <a:graphicFrameLocks noChangeAspect="1"/>
          </p:cNvGraphicFramePr>
          <p:nvPr/>
        </p:nvGraphicFramePr>
        <p:xfrm>
          <a:off x="1693239" y="1401876"/>
          <a:ext cx="5391150" cy="1303649"/>
        </p:xfrm>
        <a:graphic>
          <a:graphicData uri="http://schemas.openxmlformats.org/presentationml/2006/ole">
            <mc:AlternateContent xmlns:mc="http://schemas.openxmlformats.org/markup-compatibility/2006">
              <mc:Choice xmlns:v="urn:schemas-microsoft-com:vml" Requires="v">
                <p:oleObj spid="_x0000_s241730" name="Equation" r:id="rId12" imgW="1688760" imgH="393480" progId="Equation.DSMT4">
                  <p:embed/>
                </p:oleObj>
              </mc:Choice>
              <mc:Fallback>
                <p:oleObj name="Equation" r:id="rId12" imgW="1688760" imgH="393480"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3239" y="1401876"/>
                        <a:ext cx="5391150" cy="130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6" name="AutoShape 9"/>
          <p:cNvSpPr>
            <a:spLocks noChangeArrowheads="1"/>
          </p:cNvSpPr>
          <p:nvPr/>
        </p:nvSpPr>
        <p:spPr bwMode="auto">
          <a:xfrm>
            <a:off x="1510496" y="1371371"/>
            <a:ext cx="6112321" cy="1334154"/>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a:p>
        </p:txBody>
      </p:sp>
      <p:sp>
        <p:nvSpPr>
          <p:cNvPr id="58" name="TextBox 57"/>
          <p:cNvSpPr txBox="1"/>
          <p:nvPr/>
        </p:nvSpPr>
        <p:spPr>
          <a:xfrm>
            <a:off x="10572750" y="6814236"/>
            <a:ext cx="7201010" cy="707886"/>
          </a:xfrm>
          <a:prstGeom prst="rect">
            <a:avLst/>
          </a:prstGeom>
          <a:noFill/>
        </p:spPr>
        <p:txBody>
          <a:bodyPr wrap="none" rtlCol="0">
            <a:spAutoFit/>
          </a:bodyPr>
          <a:lstStyle/>
          <a:p>
            <a:r>
              <a:rPr lang="en-US" sz="4000" dirty="0"/>
              <a:t>mean waiting time, after switch</a:t>
            </a:r>
          </a:p>
        </p:txBody>
      </p:sp>
      <p:sp>
        <p:nvSpPr>
          <p:cNvPr id="37" name="Freeform 36"/>
          <p:cNvSpPr/>
          <p:nvPr/>
        </p:nvSpPr>
        <p:spPr>
          <a:xfrm>
            <a:off x="3829050" y="4781550"/>
            <a:ext cx="6838950" cy="180975"/>
          </a:xfrm>
          <a:custGeom>
            <a:avLst/>
            <a:gdLst>
              <a:gd name="connsiteX0" fmla="*/ 0 w 6838950"/>
              <a:gd name="connsiteY0" fmla="*/ 0 h 180975"/>
              <a:gd name="connsiteX1" fmla="*/ 3848100 w 6838950"/>
              <a:gd name="connsiteY1" fmla="*/ 152400 h 180975"/>
              <a:gd name="connsiteX2" fmla="*/ 6838950 w 6838950"/>
              <a:gd name="connsiteY2" fmla="*/ 171450 h 180975"/>
            </a:gdLst>
            <a:ahLst/>
            <a:cxnLst>
              <a:cxn ang="0">
                <a:pos x="connsiteX0" y="connsiteY0"/>
              </a:cxn>
              <a:cxn ang="0">
                <a:pos x="connsiteX1" y="connsiteY1"/>
              </a:cxn>
              <a:cxn ang="0">
                <a:pos x="connsiteX2" y="connsiteY2"/>
              </a:cxn>
            </a:cxnLst>
            <a:rect l="l" t="t" r="r" b="b"/>
            <a:pathLst>
              <a:path w="6838950" h="180975">
                <a:moveTo>
                  <a:pt x="0" y="0"/>
                </a:moveTo>
                <a:lnTo>
                  <a:pt x="3848100" y="152400"/>
                </a:lnTo>
                <a:cubicBezTo>
                  <a:pt x="4987925" y="180975"/>
                  <a:pt x="5913437" y="176212"/>
                  <a:pt x="6838950" y="171450"/>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89100" name="Object 4"/>
          <p:cNvGraphicFramePr>
            <a:graphicFrameLocks noChangeAspect="1"/>
          </p:cNvGraphicFramePr>
          <p:nvPr/>
        </p:nvGraphicFramePr>
        <p:xfrm>
          <a:off x="9386888" y="5082494"/>
          <a:ext cx="1863725" cy="588963"/>
        </p:xfrm>
        <a:graphic>
          <a:graphicData uri="http://schemas.openxmlformats.org/presentationml/2006/ole">
            <mc:AlternateContent xmlns:mc="http://schemas.openxmlformats.org/markup-compatibility/2006">
              <mc:Choice xmlns:v="urn:schemas-microsoft-com:vml" Requires="v">
                <p:oleObj spid="_x0000_s241731" name="Equation" r:id="rId14" imgW="583920" imgH="177480" progId="Equation.DSMT4">
                  <p:embed/>
                </p:oleObj>
              </mc:Choice>
              <mc:Fallback>
                <p:oleObj name="Equation" r:id="rId14" imgW="583920" imgH="17748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86888" y="5082494"/>
                        <a:ext cx="186372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9" name="Right Brace 38"/>
          <p:cNvSpPr/>
          <p:nvPr/>
        </p:nvSpPr>
        <p:spPr>
          <a:xfrm rot="5400000">
            <a:off x="4643114" y="5081498"/>
            <a:ext cx="279619" cy="1907747"/>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08669" y="6140313"/>
            <a:ext cx="1175322" cy="830997"/>
          </a:xfrm>
          <a:prstGeom prst="rect">
            <a:avLst/>
          </a:prstGeom>
          <a:noFill/>
          <a:ln>
            <a:noFill/>
          </a:ln>
        </p:spPr>
        <p:txBody>
          <a:bodyPr wrap="none" rtlCol="0">
            <a:spAutoFit/>
          </a:bodyPr>
          <a:lstStyle/>
          <a:p>
            <a:r>
              <a:rPr lang="en-US" sz="4800" dirty="0">
                <a:solidFill>
                  <a:srgbClr val="00B050"/>
                </a:solidFill>
                <a:latin typeface="Times New Roman" pitchFamily="18" charset="0"/>
                <a:cs typeface="Times New Roman" pitchFamily="18" charset="0"/>
              </a:rPr>
              <a:t>1</a:t>
            </a:r>
            <a:r>
              <a:rPr lang="en-US" sz="4800" i="1" dirty="0">
                <a:solidFill>
                  <a:srgbClr val="00B050"/>
                </a:solidFill>
                <a:latin typeface="Times New Roman" pitchFamily="18" charset="0"/>
                <a:cs typeface="Times New Roman" pitchFamily="18" charset="0"/>
              </a:rPr>
              <a:t>ms</a:t>
            </a:r>
          </a:p>
        </p:txBody>
      </p:sp>
      <p:sp>
        <p:nvSpPr>
          <p:cNvPr id="41" name="TextBox 40"/>
          <p:cNvSpPr txBox="1"/>
          <p:nvPr/>
        </p:nvSpPr>
        <p:spPr>
          <a:xfrm rot="-1380000">
            <a:off x="12798076" y="8964274"/>
            <a:ext cx="4091185" cy="1846659"/>
          </a:xfrm>
          <a:prstGeom prst="rect">
            <a:avLst/>
          </a:prstGeom>
          <a:solidFill>
            <a:srgbClr val="87D4F7"/>
          </a:solidFill>
        </p:spPr>
        <p:txBody>
          <a:bodyPr wrap="none" rtlCol="0">
            <a:spAutoFit/>
          </a:bodyPr>
          <a:lstStyle/>
          <a:p>
            <a:r>
              <a:rPr lang="en-US" dirty="0">
                <a:solidFill>
                  <a:srgbClr val="FF0000"/>
                </a:solidFill>
              </a:rPr>
              <a:t>Blackboard,</a:t>
            </a:r>
          </a:p>
          <a:p>
            <a:r>
              <a:rPr lang="en-US" dirty="0">
                <a:solidFill>
                  <a:srgbClr val="FF0000"/>
                </a:solidFill>
              </a:rPr>
              <a:t>Math detour</a:t>
            </a:r>
          </a:p>
        </p:txBody>
      </p:sp>
      <p:sp>
        <p:nvSpPr>
          <p:cNvPr id="42" name="Rectangle 41"/>
          <p:cNvSpPr/>
          <p:nvPr/>
        </p:nvSpPr>
        <p:spPr>
          <a:xfrm>
            <a:off x="3783331" y="7835191"/>
            <a:ext cx="45719" cy="15626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B16CC0-BCEB-4AE3-A8F1-18B4C4C870AE}"/>
              </a:ext>
            </a:extLst>
          </p:cNvPr>
          <p:cNvPicPr>
            <a:picLocks noChangeAspect="1"/>
          </p:cNvPicPr>
          <p:nvPr/>
        </p:nvPicPr>
        <p:blipFill>
          <a:blip r:embed="rId3"/>
          <a:stretch>
            <a:fillRect/>
          </a:stretch>
        </p:blipFill>
        <p:spPr>
          <a:xfrm>
            <a:off x="0" y="0"/>
            <a:ext cx="21684425" cy="12152313"/>
          </a:xfrm>
          <a:prstGeom prst="rect">
            <a:avLst/>
          </a:prstGeom>
        </p:spPr>
      </p:pic>
    </p:spTree>
    <p:extLst>
      <p:ext uri="{BB962C8B-B14F-4D97-AF65-F5344CB8AC3E}">
        <p14:creationId xmlns:p14="http://schemas.microsoft.com/office/powerpoint/2010/main" val="1144640857"/>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68667</TotalTime>
  <Words>2328</Words>
  <Application>Microsoft Office PowerPoint</Application>
  <PresentationFormat>自定义</PresentationFormat>
  <Paragraphs>416</Paragraphs>
  <Slides>61</Slides>
  <Notes>42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0" baseType="lpstr">
      <vt:lpstr>HelveticaNeueLT Pro 55 Roman</vt:lpstr>
      <vt:lpstr>Arial</vt:lpstr>
      <vt:lpstr>Arial Narrow</vt:lpstr>
      <vt:lpstr>Calibri</vt:lpstr>
      <vt:lpstr>Impact</vt:lpstr>
      <vt:lpstr>Times New Roman</vt:lpstr>
      <vt:lpstr>Verdana</vt:lpstr>
      <vt:lpstr>Thème Office</vt:lpstr>
      <vt:lpstr>Equation</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EPFL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Didier Bonvin</dc:creator>
  <cp:lastModifiedBy>marQuis Saki</cp:lastModifiedBy>
  <cp:revision>1185</cp:revision>
  <cp:lastPrinted>2013-05-07T08:05:56Z</cp:lastPrinted>
  <dcterms:created xsi:type="dcterms:W3CDTF">2011-05-09T14:50:50Z</dcterms:created>
  <dcterms:modified xsi:type="dcterms:W3CDTF">2019-10-18T11:37:12Z</dcterms:modified>
</cp:coreProperties>
</file>